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546" r:id="rId3"/>
    <p:sldId id="512" r:id="rId4"/>
    <p:sldId id="556" r:id="rId5"/>
    <p:sldId id="557" r:id="rId6"/>
    <p:sldId id="514" r:id="rId7"/>
    <p:sldId id="515" r:id="rId8"/>
    <p:sldId id="516" r:id="rId9"/>
    <p:sldId id="518" r:id="rId10"/>
    <p:sldId id="519" r:id="rId11"/>
    <p:sldId id="520" r:id="rId12"/>
    <p:sldId id="525" r:id="rId13"/>
    <p:sldId id="545" r:id="rId14"/>
    <p:sldId id="526" r:id="rId15"/>
    <p:sldId id="528" r:id="rId16"/>
    <p:sldId id="530" r:id="rId17"/>
    <p:sldId id="522" r:id="rId18"/>
    <p:sldId id="529" r:id="rId19"/>
    <p:sldId id="558" r:id="rId20"/>
    <p:sldId id="559" r:id="rId21"/>
    <p:sldId id="547" r:id="rId22"/>
  </p:sldIdLst>
  <p:sldSz cx="9144000" cy="5143500" type="screen16x9"/>
  <p:notesSz cx="6761163" cy="98821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17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35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5886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064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240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418" algn="l" defTabSz="91435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90033"/>
    <a:srgbClr val="FBB99F"/>
    <a:srgbClr val="F7713B"/>
    <a:srgbClr val="FCCDBA"/>
    <a:srgbClr val="FBBCA3"/>
    <a:srgbClr val="9999FF"/>
    <a:srgbClr val="9966FF"/>
    <a:srgbClr val="6600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09" autoAdjust="0"/>
    <p:restoredTop sz="96404" autoAdjust="0"/>
  </p:normalViewPr>
  <p:slideViewPr>
    <p:cSldViewPr>
      <p:cViewPr varScale="1">
        <p:scale>
          <a:sx n="93" d="100"/>
          <a:sy n="93" d="100"/>
        </p:scale>
        <p:origin x="1020" y="8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30574" cy="494189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10" y="2"/>
            <a:ext cx="2930574" cy="494189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F261D7-6289-4163-9446-B75C2FA2E763}" type="datetimeFigureOut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801" y="4694000"/>
            <a:ext cx="5409562" cy="4447700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411"/>
            <a:ext cx="2930574" cy="494188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10" y="9386411"/>
            <a:ext cx="2930574" cy="494188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F4B1CE-E28E-4493-9075-3AF38FF4F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31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7480" indent="-227480">
              <a:buAutoNum type="arabicParenR"/>
            </a:pPr>
            <a:r>
              <a:rPr lang="tt-RU" dirty="0"/>
              <a:t>Отмена РПГУ – ссылка на ФРГУ;</a:t>
            </a:r>
          </a:p>
          <a:p>
            <a:pPr marL="227480" indent="-227480">
              <a:buAutoNum type="arabicParenR"/>
            </a:pPr>
            <a:r>
              <a:rPr lang="tt-RU" dirty="0"/>
              <a:t>Территориальная привязка;</a:t>
            </a:r>
          </a:p>
          <a:p>
            <a:pPr marL="227480" indent="-227480">
              <a:buAutoNum type="arabicParenR"/>
            </a:pPr>
            <a:r>
              <a:rPr lang="tt-RU" dirty="0"/>
              <a:t>Межвед</a:t>
            </a:r>
            <a:r>
              <a:rPr lang="tt-RU" baseline="0" dirty="0"/>
              <a:t> с ЗАГСОМ и МВД.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8034-5B72-4882-A703-0DC4626EFBCC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747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60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6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81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33F3-4A60-417B-B146-48E129BBFBE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495-E834-48A5-864B-7FD16E06BC6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760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42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33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21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502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78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852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9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01D95-D630-47B1-9704-E4B488C3881B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BAC77-8DAA-4599-86F4-67282EA65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561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489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F3A0-4DF1-497D-90FB-CF8FA2BCE5E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D186F-44B1-4813-A89E-B19CE43D20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784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55C25-0C4A-432B-8A88-EC87A3700DB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94B6E-F905-4C66-83A8-AAB92FF37E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23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5D93-70D8-4CCA-A686-9383EBCBD482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BB57-2DE1-4139-8075-FE3D99313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F905-5A8C-4936-B873-7FDECED54238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385AC-375B-40DB-9722-076727585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3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340D4-E9CC-40AD-BD0E-C72AEB45EA8E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F3F4-4281-4552-A6A9-3BC6B05B4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801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F50F3-7D35-43F7-9D4B-1EBE565CC98B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761B-398A-42A5-B239-58F6AABC7A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7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54AD-9FC2-4DAC-A00D-9071EED94141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77DF-9E0D-45FF-9751-EA0D3FC6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37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641D5-4826-49A7-893C-52B659AC196D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64C8-AE93-4945-B6D8-8E10C7A7E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4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2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5"/>
            <a:ext cx="2133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07857E-C07A-4EC7-9830-268490821527}" type="datetime1">
              <a:rPr lang="ru-RU"/>
              <a:pPr>
                <a:defRPr/>
              </a:pPr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8B9F50-2DD6-475E-B233-955B1E9A2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178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355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884" indent="-3428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06375"/>
            <a:ext cx="80756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200151"/>
            <a:ext cx="807561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188" y="4767264"/>
            <a:ext cx="2133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E807857E-C07A-4EC7-9830-268490821527}" type="datetime1">
              <a:rPr lang="ru-RU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22.03.2024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1113"/>
            <a:ext cx="2133600" cy="2730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685800">
              <a:defRPr/>
            </a:pPr>
            <a:fld id="{CC8B9F50-2DD6-475E-B233-955B1E9A29F0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5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378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1651" y="1665514"/>
            <a:ext cx="64171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кампания 2024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101" y="0"/>
            <a:ext cx="877900" cy="5162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484" y="26970"/>
            <a:ext cx="891617" cy="46233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16016" y="3845104"/>
            <a:ext cx="4322881" cy="11096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978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9097" y="267494"/>
            <a:ext cx="6211253" cy="21736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4" dirty="0">
                <a:solidFill>
                  <a:srgbClr val="001F5F"/>
                </a:solidFill>
              </a:rPr>
              <a:t>ПРИЕМ</a:t>
            </a:r>
            <a:r>
              <a:rPr sz="1350" spc="-11" dirty="0">
                <a:solidFill>
                  <a:srgbClr val="001F5F"/>
                </a:solidFill>
              </a:rPr>
              <a:t> </a:t>
            </a:r>
            <a:r>
              <a:rPr sz="1350" dirty="0">
                <a:solidFill>
                  <a:srgbClr val="001F5F"/>
                </a:solidFill>
              </a:rPr>
              <a:t>В </a:t>
            </a:r>
            <a:r>
              <a:rPr sz="1350" spc="-4" dirty="0">
                <a:solidFill>
                  <a:srgbClr val="001F5F"/>
                </a:solidFill>
              </a:rPr>
              <a:t>ПЕРВЫЕ</a:t>
            </a:r>
            <a:r>
              <a:rPr sz="1350" spc="4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КЛАССЫ</a:t>
            </a:r>
            <a:r>
              <a:rPr sz="1350" spc="-15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ОБРАЗОВАТЕЛЬНЫХ УЧРЕЖДЕНИЙ</a:t>
            </a:r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629097" y="699542"/>
            <a:ext cx="8407399" cy="388808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99073">
              <a:spcBef>
                <a:spcPts val="851"/>
              </a:spcBef>
            </a:pPr>
            <a:r>
              <a:rPr sz="1200" b="1" spc="-8" dirty="0" err="1">
                <a:solidFill>
                  <a:srgbClr val="001F5F"/>
                </a:solidFill>
                <a:latin typeface="+mn-lt"/>
                <a:cs typeface="Verdana"/>
              </a:rPr>
              <a:t>Исчерпывающий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перечень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документов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согласно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200" b="1" spc="-4" dirty="0">
                <a:solidFill>
                  <a:srgbClr val="001F5F"/>
                </a:solidFill>
                <a:latin typeface="+mn-lt"/>
                <a:cs typeface="Verdana"/>
              </a:rPr>
              <a:t>Порядку 458 (п.26)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:</a:t>
            </a:r>
            <a:endParaRPr sz="1200" dirty="0">
              <a:latin typeface="+mn-lt"/>
              <a:cs typeface="Verdana"/>
            </a:endParaRPr>
          </a:p>
          <a:p>
            <a:pPr>
              <a:spcBef>
                <a:spcPts val="30"/>
              </a:spcBef>
            </a:pPr>
            <a:endParaRPr sz="1200" dirty="0">
              <a:latin typeface="+mn-lt"/>
              <a:cs typeface="Verdana"/>
            </a:endParaRPr>
          </a:p>
          <a:p>
            <a:pPr marL="199073" marR="346710"/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Для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зачисления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первый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класс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образовательной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на следующий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учебный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год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заявителем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представляются</a:t>
            </a:r>
            <a:r>
              <a:rPr sz="1200" b="1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копии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следующих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документов: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 err="1">
                <a:solidFill>
                  <a:srgbClr val="001F5F"/>
                </a:solidFill>
                <a:latin typeface="+mn-lt"/>
                <a:cs typeface="Verdana"/>
              </a:rPr>
              <a:t>заявление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</a:t>
            </a:r>
            <a:r>
              <a:rPr sz="1200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форме</a:t>
            </a:r>
            <a:r>
              <a:rPr lang="ru-RU" sz="1200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, установленной образовательной организацией</a:t>
            </a:r>
            <a:r>
              <a:rPr sz="1200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;</a:t>
            </a:r>
            <a:endParaRPr sz="1200" dirty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свидетельство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 рождении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;</a:t>
            </a:r>
            <a:endParaRPr sz="1200" dirty="0">
              <a:latin typeface="+mn-lt"/>
              <a:cs typeface="Verdana"/>
            </a:endParaRPr>
          </a:p>
          <a:p>
            <a:pPr marL="328613" marR="567690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свидетельство</a:t>
            </a:r>
            <a:r>
              <a:rPr sz="1200" b="1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рождении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полнородных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неполнородных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брата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b="1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(или)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сестры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(в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использования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права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преимущественного</a:t>
            </a:r>
            <a:r>
              <a:rPr sz="1200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образовательным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программам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начального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общего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образования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lang="ru-RU" sz="1200" spc="-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государственную</a:t>
            </a:r>
            <a:r>
              <a:rPr sz="1200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200" spc="41" dirty="0">
                <a:solidFill>
                  <a:srgbClr val="001F5F"/>
                </a:solidFill>
                <a:latin typeface="+mn-lt"/>
                <a:cs typeface="Verdana"/>
              </a:rPr>
              <a:t>или муниципальную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образовательную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организацию,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которой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обучаются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его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полнородные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неполнородные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брат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(или)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сестра);</a:t>
            </a:r>
            <a:endParaRPr sz="1200" dirty="0">
              <a:latin typeface="+mn-lt"/>
              <a:cs typeface="Verdana"/>
            </a:endParaRPr>
          </a:p>
          <a:p>
            <a:pPr marL="328613" marR="3810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регистрации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b="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жительства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b="1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пребывания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закрепленной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территории</a:t>
            </a:r>
            <a:r>
              <a:rPr sz="1200" spc="5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справка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документов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для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оформления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регистрации</a:t>
            </a:r>
            <a:r>
              <a:rPr sz="1200" spc="4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по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месту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жительства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(в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случае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,</a:t>
            </a:r>
            <a:r>
              <a:rPr lang="ru-RU" sz="1200" spc="-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проживающего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закрепленной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территории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);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документ,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подтверждающий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право</a:t>
            </a:r>
            <a:r>
              <a:rPr sz="1200" b="1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внеочередного,</a:t>
            </a:r>
            <a:r>
              <a:rPr sz="1200" b="1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первоочередного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или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преимущественного</a:t>
            </a:r>
            <a:r>
              <a:rPr sz="1200" b="1" spc="4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приема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на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обучение</a:t>
            </a:r>
            <a:r>
              <a:rPr sz="1200" spc="3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lang="ru-RU" sz="1200" spc="-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 err="1">
                <a:solidFill>
                  <a:srgbClr val="001F5F"/>
                </a:solidFill>
                <a:latin typeface="+mn-lt"/>
                <a:cs typeface="Verdana"/>
              </a:rPr>
              <a:t>государственные</a:t>
            </a:r>
            <a:r>
              <a:rPr sz="1200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образовательные</a:t>
            </a:r>
            <a:r>
              <a:rPr sz="1200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(справку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места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работы</a:t>
            </a:r>
            <a:r>
              <a:rPr sz="1200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родителя(ей)</a:t>
            </a:r>
            <a:r>
              <a:rPr sz="1200" spc="5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(законного(ых)</a:t>
            </a:r>
            <a:r>
              <a:rPr sz="1200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представителя(ей) </a:t>
            </a:r>
            <a:r>
              <a:rPr sz="1200" spc="-3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ребенка,</a:t>
            </a:r>
            <a:r>
              <a:rPr sz="1200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lang="ru-RU" sz="1200" spc="30" dirty="0">
                <a:solidFill>
                  <a:srgbClr val="001F5F"/>
                </a:solidFill>
                <a:latin typeface="+mn-lt"/>
                <a:cs typeface="Verdana"/>
              </a:rPr>
              <a:t>справку с военкомата, </a:t>
            </a:r>
            <a:r>
              <a:rPr sz="1200" spc="-8" dirty="0" err="1">
                <a:solidFill>
                  <a:srgbClr val="001F5F"/>
                </a:solidFill>
                <a:latin typeface="+mn-lt"/>
                <a:cs typeface="Verdana"/>
              </a:rPr>
              <a:t>справку</a:t>
            </a:r>
            <a:r>
              <a:rPr sz="1200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уполномоченного</a:t>
            </a:r>
            <a:r>
              <a:rPr sz="120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органа,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решение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суда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и</a:t>
            </a:r>
            <a:r>
              <a:rPr sz="1200" spc="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т.д.);</a:t>
            </a:r>
            <a:endParaRPr sz="1200" dirty="0">
              <a:latin typeface="+mn-lt"/>
              <a:cs typeface="Verdana"/>
            </a:endParaRPr>
          </a:p>
          <a:p>
            <a:pPr marL="328613" indent="-130016">
              <a:buFont typeface="Arial MT"/>
              <a:buChar char="•"/>
              <a:tabLst>
                <a:tab pos="329088" algn="l"/>
              </a:tabLst>
            </a:pP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заключение</a:t>
            </a:r>
            <a:r>
              <a:rPr sz="1200" b="1" spc="26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психолого-медико-педагогической</a:t>
            </a:r>
            <a:r>
              <a:rPr sz="1200" b="1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комиссии</a:t>
            </a:r>
            <a:r>
              <a:rPr sz="1200" b="1" spc="3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C00000"/>
                </a:solidFill>
                <a:latin typeface="+mn-lt"/>
                <a:cs typeface="Verdana"/>
              </a:rPr>
              <a:t>(при</a:t>
            </a:r>
            <a:r>
              <a:rPr sz="1200" spc="11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C00000"/>
                </a:solidFill>
                <a:latin typeface="+mn-lt"/>
                <a:cs typeface="Verdana"/>
              </a:rPr>
              <a:t>наличии)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;</a:t>
            </a:r>
            <a:endParaRPr sz="1200" dirty="0">
              <a:latin typeface="+mn-lt"/>
              <a:cs typeface="Verdana"/>
            </a:endParaRPr>
          </a:p>
          <a:p>
            <a:pPr marL="328613" marR="16669" indent="-129540">
              <a:buFont typeface="Arial MT"/>
              <a:buChar char="•"/>
              <a:tabLst>
                <a:tab pos="329088" algn="l"/>
              </a:tabLst>
            </a:pP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разрешение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о</a:t>
            </a:r>
            <a:r>
              <a:rPr sz="1200" b="1" spc="8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приеме</a:t>
            </a:r>
            <a:r>
              <a:rPr sz="1200" b="1" spc="23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первый</a:t>
            </a:r>
            <a:r>
              <a:rPr sz="1200" b="1" spc="4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класс</a:t>
            </a:r>
            <a:r>
              <a:rPr sz="1200" b="1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4" dirty="0">
                <a:solidFill>
                  <a:srgbClr val="001F5F"/>
                </a:solidFill>
                <a:latin typeface="+mn-lt"/>
                <a:cs typeface="Verdana"/>
              </a:rPr>
              <a:t>образовательной</a:t>
            </a:r>
            <a:r>
              <a:rPr sz="1200" spc="19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организации</a:t>
            </a:r>
            <a:r>
              <a:rPr sz="1200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spc="-8" dirty="0">
                <a:solidFill>
                  <a:srgbClr val="001F5F"/>
                </a:solidFill>
                <a:latin typeface="+mn-lt"/>
                <a:cs typeface="Verdana"/>
              </a:rPr>
              <a:t>ребенка</a:t>
            </a:r>
            <a:r>
              <a:rPr sz="1200" spc="60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достижения</a:t>
            </a:r>
            <a:r>
              <a:rPr sz="1200" b="1" spc="34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rgbClr val="001F5F"/>
                </a:solidFill>
                <a:latin typeface="+mn-lt"/>
                <a:cs typeface="Verdana"/>
              </a:rPr>
              <a:t>им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возраста</a:t>
            </a:r>
            <a:r>
              <a:rPr sz="1200" b="1" spc="15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шести</a:t>
            </a:r>
            <a:r>
              <a:rPr sz="1200" b="1" spc="1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лет</a:t>
            </a:r>
            <a:r>
              <a:rPr sz="1200" b="1" spc="26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и</a:t>
            </a:r>
            <a:r>
              <a:rPr sz="1200" b="1" spc="19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шести </a:t>
            </a:r>
            <a:r>
              <a:rPr sz="1200" b="1" spc="-334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001F5F"/>
                </a:solidFill>
                <a:latin typeface="+mn-lt"/>
                <a:cs typeface="Verdana"/>
              </a:rPr>
              <a:t>месяцев</a:t>
            </a:r>
            <a:r>
              <a:rPr sz="1200" b="1" spc="11" dirty="0">
                <a:solidFill>
                  <a:srgbClr val="001F5F"/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или</a:t>
            </a:r>
            <a:r>
              <a:rPr sz="1200" b="1" spc="23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после</a:t>
            </a:r>
            <a:r>
              <a:rPr sz="1200" b="1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b="1" spc="3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b="1" spc="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b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b="1" spc="-4" dirty="0">
                <a:solidFill>
                  <a:srgbClr val="C00000"/>
                </a:solidFill>
                <a:latin typeface="+mn-lt"/>
                <a:cs typeface="Verdana"/>
              </a:rPr>
              <a:t>восьми</a:t>
            </a:r>
            <a:r>
              <a:rPr sz="1200" b="1" spc="15" dirty="0">
                <a:solidFill>
                  <a:srgbClr val="C00000"/>
                </a:solidFill>
                <a:latin typeface="+mn-lt"/>
                <a:cs typeface="Verdana"/>
              </a:rPr>
              <a:t> </a:t>
            </a:r>
            <a:r>
              <a:rPr sz="1200" b="1" spc="-4" dirty="0" err="1">
                <a:solidFill>
                  <a:srgbClr val="C00000"/>
                </a:solidFill>
                <a:latin typeface="+mn-lt"/>
                <a:cs typeface="Verdana"/>
              </a:rPr>
              <a:t>лет</a:t>
            </a:r>
            <a:r>
              <a:rPr sz="1200" b="1" spc="1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(при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зачислении</a:t>
            </a:r>
            <a:r>
              <a:rPr sz="1200" i="1" spc="3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ребенка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на</a:t>
            </a:r>
            <a:r>
              <a:rPr sz="1200" i="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обучение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</a:t>
            </a:r>
            <a:r>
              <a:rPr lang="ru-RU"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 err="1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первый</a:t>
            </a:r>
            <a:r>
              <a:rPr sz="1200" i="1" spc="23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класс</a:t>
            </a:r>
            <a:r>
              <a:rPr sz="1200" i="1" spc="37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i="1" spc="26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шести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лет</a:t>
            </a:r>
            <a:r>
              <a:rPr sz="1200" i="1" spc="19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шести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месяцев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или</a:t>
            </a:r>
            <a:r>
              <a:rPr sz="1200" i="1" spc="23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после</a:t>
            </a:r>
            <a:r>
              <a:rPr sz="1200" i="1" spc="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достижения</a:t>
            </a:r>
            <a:r>
              <a:rPr sz="1200" i="1" spc="30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им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возраста</a:t>
            </a:r>
            <a:r>
              <a:rPr sz="1200" i="1" spc="11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-4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восьми</a:t>
            </a:r>
            <a:r>
              <a:rPr sz="1200" i="1" spc="15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 </a:t>
            </a:r>
            <a:r>
              <a:rPr sz="1200" i="1" spc="8" dirty="0">
                <a:solidFill>
                  <a:schemeClr val="tx2">
                    <a:lumMod val="50000"/>
                  </a:schemeClr>
                </a:solidFill>
                <a:latin typeface="+mn-lt"/>
                <a:cs typeface="Verdana"/>
              </a:rPr>
              <a:t>лет)</a:t>
            </a:r>
            <a:endParaRPr sz="1200" i="1" dirty="0">
              <a:solidFill>
                <a:schemeClr val="tx2">
                  <a:lumMod val="50000"/>
                </a:schemeClr>
              </a:solidFill>
              <a:latin typeface="+mn-lt"/>
              <a:cs typeface="Verdana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5469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9385" y="160337"/>
            <a:ext cx="5832648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59582"/>
            <a:ext cx="792088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Паспорт родителя (законного представителя).</a:t>
            </a:r>
            <a:endParaRPr lang="ru-RU" i="1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Свидетельства рождения детей </a:t>
            </a:r>
            <a:r>
              <a:rPr lang="ru-RU" i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(полнородных и </a:t>
            </a:r>
            <a:r>
              <a:rPr lang="ru-RU" i="1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неполнородных</a:t>
            </a:r>
            <a:r>
              <a:rPr lang="ru-RU" i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братьев и сестер, </a:t>
            </a:r>
            <a:r>
              <a:rPr lang="ru-RU" i="1" dirty="0">
                <a:solidFill>
                  <a:srgbClr val="002060"/>
                </a:solidFill>
                <a:latin typeface="+mn-lt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lang="ru-RU" i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Внеочередное и первоочередное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с места работы родителя (законного представителя).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Справка из военкомата для мобилизованных.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107172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BAC77-8DAA-4599-86F4-67282EA65F4E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7" name="Объект 5"/>
          <p:cNvPicPr/>
          <p:nvPr/>
        </p:nvPicPr>
        <p:blipFill rotWithShape="1">
          <a:blip r:embed="rId2"/>
          <a:srcRect l="17755" t="3333" r="13469"/>
          <a:stretch/>
        </p:blipFill>
        <p:spPr bwMode="auto">
          <a:xfrm>
            <a:off x="899592" y="174403"/>
            <a:ext cx="6336704" cy="3384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635896" y="4083918"/>
            <a:ext cx="5328592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При необходимости по указанному телефону можно проверить подлинность справки или сделать письменный запрос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62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39552" y="327490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Регистрация документов </a:t>
            </a:r>
            <a:endParaRPr lang="ru-RU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925033"/>
            <a:ext cx="792088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 приема заявления и перечень документов регистрируется в журнале приема заявлений.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регистрации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заявления и перечня документов, законному представителю,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выдается документ, заверенный подписью должностного ли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ца, содержащий индивидуальный номер заявления и перечень представленных документов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 подаче заявления лично или через почту).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Журнал приема заявлений: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электронный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бумажный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3995936" y="4401171"/>
            <a:ext cx="1152128" cy="2305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048" y="4357133"/>
            <a:ext cx="3312368" cy="3186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определяет ОО!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2673899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97967" y="58707"/>
            <a:ext cx="6762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Сроки принятия решения о зачислении ребенка </a:t>
            </a:r>
            <a:endParaRPr lang="ru-RU" sz="20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6" y="1003836"/>
            <a:ext cx="827970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 этап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Зачисление оформляется приказом образовательного учреждения 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в течение 3 рабочих дней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после завершения приема документов (</a:t>
            </a:r>
            <a:r>
              <a:rPr lang="ru-RU" b="1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с 1 по 3 июля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). </a:t>
            </a:r>
          </a:p>
          <a:p>
            <a:pPr lvl="0"/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2 этап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- 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Зачисление оформляется приказом образовательного учреждения 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в течение 5 рабочих дней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после подачи заявления и пакета документов.</a:t>
            </a:r>
          </a:p>
          <a:p>
            <a:r>
              <a:rPr lang="ru-RU" sz="800" b="1" dirty="0">
                <a:latin typeface="+mn-lt"/>
                <a:cs typeface="Times New Roman" panose="02020603050405020304" pitchFamily="18" charset="0"/>
              </a:rPr>
              <a:t> </a:t>
            </a:r>
            <a:endParaRPr lang="ru-RU" sz="800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</a:t>
            </a:r>
            <a:r>
              <a:rPr lang="ru-RU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Приказы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о зачислении в первый класс размещаются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на информационном стенде ОО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в день их издания. </a:t>
            </a:r>
            <a:r>
              <a:rPr lang="ru-RU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 сайте не размещаем!</a:t>
            </a:r>
          </a:p>
          <a:p>
            <a:pPr algn="just"/>
            <a:endParaRPr lang="ru-RU" sz="800" b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Посещение детьми занятий по подготовке к школе не является преимущественным правом при зачислении в ОО.</a:t>
            </a:r>
          </a:p>
          <a:p>
            <a:endParaRPr lang="ru-RU" sz="800" b="1" dirty="0">
              <a:solidFill>
                <a:srgbClr val="FF330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Отказ в приеме – только при отсутствии свободных мест.</a:t>
            </a:r>
            <a:endParaRPr lang="ru-RU" b="1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2022011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51470"/>
            <a:ext cx="625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Информация на стенде и официальном сайте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1056479"/>
            <a:ext cx="7190876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количестве мест в первых классах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позднее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календарных дней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момента издания распорядительного акта о закреплении школы за микрорайоном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наличии свободных мест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первых классах для приема детей, не проживающих на закрепленной территории, не позднее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июля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заявления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распорядительный акт о закреплении школы за микрорайоном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акт  о порядке приема  в ОО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контактный телефон ответственного по приему в ОО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график очного приема.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документов для ознакомления! </a:t>
            </a:r>
            <a:r>
              <a:rPr lang="ru-RU" sz="1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(устав, лицензия, аккредитация,  НПА)</a:t>
            </a: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7695640" y="1131590"/>
            <a:ext cx="260736" cy="1656184"/>
          </a:xfrm>
          <a:prstGeom prst="rightBrace">
            <a:avLst>
              <a:gd name="adj1" fmla="val 21561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984385" y="1508179"/>
            <a:ext cx="10608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</a:rPr>
              <a:t>Должна быть размещена и на ЕПГУ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89246" y="4659982"/>
            <a:ext cx="3622001" cy="462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 сайте: до 25 марта!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4054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3062" y="0"/>
            <a:ext cx="47354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Образец заявления . Утверждается Локальным актом ОО! Размещается на сайте ОО!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55209" y="4078586"/>
            <a:ext cx="4442033" cy="875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в общем заявлении прописали выбор родного языка, то отдельное заявление не нужно.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5" y="905644"/>
            <a:ext cx="3004857" cy="3857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065" y="411511"/>
            <a:ext cx="3096344" cy="37391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043608" y="4789488"/>
            <a:ext cx="3312368" cy="3540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!п.26 Приказа 458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1"/>
            <a:ext cx="1768475" cy="41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956324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905694" y="209301"/>
            <a:ext cx="761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Личное дело обучающегося</a:t>
            </a:r>
            <a:endParaRPr lang="ru-RU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872330"/>
            <a:ext cx="48245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16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п.32</a:t>
            </a:r>
            <a:r>
              <a:rPr lang="ru-RU" sz="16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На каждого ребенка или поступающего, принятого в общеобразовательное учреждение, </a:t>
            </a:r>
            <a:r>
              <a:rPr lang="ru-RU" sz="16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формируется личное дело</a:t>
            </a:r>
            <a:r>
              <a:rPr lang="ru-RU" sz="16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, в котором </a:t>
            </a:r>
            <a:r>
              <a:rPr lang="ru-RU" sz="16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хранятся заявление о приеме на обучение и все предоставленные</a:t>
            </a:r>
            <a:r>
              <a:rPr lang="ru-RU" sz="16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родителями (законными представителями) ребенка или поступающим </a:t>
            </a:r>
            <a:r>
              <a:rPr lang="ru-RU" sz="16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документы (копии документов).  </a:t>
            </a:r>
          </a:p>
          <a:p>
            <a:pPr indent="361950" algn="just"/>
            <a:endParaRPr lang="ru-RU" sz="16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indent="361950"/>
            <a:r>
              <a:rPr lang="ru-RU" sz="16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Дату создания личного дела надо прописать в локальном акте ОО. Это, </a:t>
            </a:r>
            <a:r>
              <a:rPr lang="ru-RU" sz="1600" i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например, </a:t>
            </a:r>
            <a:r>
              <a:rPr lang="ru-RU" sz="16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может соответствовать дате приказа о комплектовании классов,</a:t>
            </a:r>
            <a:r>
              <a:rPr lang="ru-RU" sz="16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т.е</a:t>
            </a:r>
            <a:r>
              <a:rPr lang="ru-RU" sz="1600" i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 личное дело формируется по факту комплектования класса. </a:t>
            </a:r>
          </a:p>
        </p:txBody>
      </p:sp>
      <p:pic>
        <p:nvPicPr>
          <p:cNvPr id="1026" name="Picture 2" descr="https://avatars.mds.yandex.net/get-zen_doc/1874110/pub_5e6fea01375fb21d4170271c_5e9a40c31ea568533df0a4f5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27" r="-1"/>
          <a:stretch/>
        </p:blipFill>
        <p:spPr bwMode="auto">
          <a:xfrm>
            <a:off x="905694" y="872330"/>
            <a:ext cx="2901205" cy="401579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44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04435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200" y="162225"/>
            <a:ext cx="7773181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lvl="0" defTabSz="1218809" eaLnBrk="0" hangingPunct="0">
              <a:defRPr/>
            </a:pPr>
            <a:r>
              <a:rPr lang="ru-RU" b="1" noProof="0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ПРИЕМ В 1 КЛАСС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542406"/>
            <a:ext cx="790575" cy="3428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3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0" t="3622" r="24120" b="46977"/>
          <a:stretch>
            <a:fillRect/>
          </a:stretch>
        </p:blipFill>
        <p:spPr bwMode="auto">
          <a:xfrm>
            <a:off x="4581378" y="977503"/>
            <a:ext cx="4457700" cy="2076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8" t="4129" r="36426" b="43129"/>
          <a:stretch>
            <a:fillRect/>
          </a:stretch>
        </p:blipFill>
        <p:spPr bwMode="auto">
          <a:xfrm>
            <a:off x="719168" y="2540556"/>
            <a:ext cx="3528392" cy="1992549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5"/>
          <p:cNvSpPr>
            <a:spLocks noChangeArrowheads="1"/>
          </p:cNvSpPr>
          <p:nvPr/>
        </p:nvSpPr>
        <p:spPr bwMode="auto">
          <a:xfrm>
            <a:off x="641374" y="871538"/>
            <a:ext cx="359310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1400" dirty="0"/>
              <a:t>В 2024 году в целях снижения бюрократической нагрузки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sz="1400" dirty="0"/>
              <a:t> будет организована переадресация с РПГУ на ЕПГУ</a:t>
            </a:r>
            <a:endParaRPr lang="ru-RU" altLang="ru-RU" sz="1400" b="1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054144" y="3089284"/>
            <a:ext cx="1512168" cy="36004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22 037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907704" y="4587974"/>
            <a:ext cx="1512168" cy="36004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26 541</a:t>
            </a:r>
          </a:p>
        </p:txBody>
      </p:sp>
      <p:sp>
        <p:nvSpPr>
          <p:cNvPr id="21" name="Прямоугольник 5"/>
          <p:cNvSpPr>
            <a:spLocks noChangeArrowheads="1"/>
          </p:cNvSpPr>
          <p:nvPr/>
        </p:nvSpPr>
        <p:spPr bwMode="auto">
          <a:xfrm>
            <a:off x="4867747" y="3750413"/>
            <a:ext cx="38849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sz="1400" b="1" dirty="0">
                <a:solidFill>
                  <a:srgbClr val="C00000"/>
                </a:solidFill>
              </a:rPr>
              <a:t>В 2023 году более 17 тыс. заявлений продублированы на разных порталах государственных услуг</a:t>
            </a:r>
            <a:endParaRPr lang="ru-RU" altLang="ru-RU" sz="1400" b="1" dirty="0">
              <a:solidFill>
                <a:srgbClr val="00206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1"/>
            <a:ext cx="1768475" cy="41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990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2" descr="https://avatars.mds.yandex.net/get-zen_doc/61014/pub_5db29d0f97b5d400b2231c46_5db29d7bd5bbc300ae43bb1b/scale_12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5" t="40547" r="17738" b="35079"/>
          <a:stretch/>
        </p:blipFill>
        <p:spPr bwMode="auto">
          <a:xfrm>
            <a:off x="865473" y="2852168"/>
            <a:ext cx="2109539" cy="45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3313009" y="1969205"/>
            <a:ext cx="2728762" cy="1125579"/>
          </a:xfrm>
          <a:prstGeom prst="rightArrow">
            <a:avLst>
              <a:gd name="adj1" fmla="val 48042"/>
              <a:gd name="adj2" fmla="val 49021"/>
            </a:avLst>
          </a:prstGeom>
          <a:solidFill>
            <a:srgbClr val="F3EDE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Подача заявления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26A03D2-C44B-5C18-F336-E93C166942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98" y="1363469"/>
            <a:ext cx="2109539" cy="525838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 rot="5400000">
            <a:off x="1704031" y="1711301"/>
            <a:ext cx="510669" cy="1318873"/>
          </a:xfrm>
          <a:prstGeom prst="rightArrow">
            <a:avLst>
              <a:gd name="adj1" fmla="val 94988"/>
              <a:gd name="adj2" fmla="val 50154"/>
            </a:avLst>
          </a:prstGeom>
          <a:solidFill>
            <a:srgbClr val="F3EDE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Переадресация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9517" y="4011910"/>
            <a:ext cx="1947871" cy="51946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территориальная привязка</a:t>
            </a:r>
          </a:p>
        </p:txBody>
      </p:sp>
      <p:sp>
        <p:nvSpPr>
          <p:cNvPr id="10" name="Крест 9"/>
          <p:cNvSpPr/>
          <p:nvPr/>
        </p:nvSpPr>
        <p:spPr>
          <a:xfrm>
            <a:off x="1727250" y="3536861"/>
            <a:ext cx="352403" cy="360040"/>
          </a:xfrm>
          <a:prstGeom prst="plus">
            <a:avLst>
              <a:gd name="adj" fmla="val 45399"/>
            </a:avLst>
          </a:prstGeom>
          <a:solidFill>
            <a:srgbClr val="4A452A"/>
          </a:solidFill>
          <a:ln>
            <a:solidFill>
              <a:srgbClr val="4A4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46200" y="162225"/>
            <a:ext cx="7773181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lvl="0" defTabSz="1218809" eaLnBrk="0" hangingPunct="0">
              <a:defRPr/>
            </a:pPr>
            <a:r>
              <a:rPr lang="ru-RU" b="1" noProof="0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ПРИЕМ В 1 КЛАСС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542406"/>
            <a:ext cx="790575" cy="3428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6329021" y="903798"/>
            <a:ext cx="2592288" cy="2608143"/>
            <a:chOff x="5545543" y="1115735"/>
            <a:chExt cx="2592288" cy="260814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backgroundMark x1="41444" y1="55000" x2="40000" y2="54615"/>
                          <a14:backgroundMark x1="44222" y1="55000" x2="42889" y2="56346"/>
                          <a14:backgroundMark x1="46556" y1="56154" x2="46444" y2="57308"/>
                          <a14:backgroundMark x1="50556" y1="56538" x2="50556" y2="56538"/>
                          <a14:backgroundMark x1="56222" y1="55000" x2="56222" y2="55000"/>
                          <a14:backgroundMark x1="58778" y1="56731" x2="58778" y2="567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81" r="19241"/>
            <a:stretch/>
          </p:blipFill>
          <p:spPr>
            <a:xfrm>
              <a:off x="5545543" y="1115735"/>
              <a:ext cx="2592288" cy="2608143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298791" y="2417309"/>
              <a:ext cx="1105017" cy="369332"/>
            </a:xfrm>
            <a:prstGeom prst="rect">
              <a:avLst/>
            </a:prstGeom>
            <a:solidFill>
              <a:srgbClr val="F9F3D9"/>
            </a:solidFill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4A452A"/>
                  </a:solidFill>
                </a:rPr>
                <a:t>ШКОЛА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959088" y="3310765"/>
            <a:ext cx="1208482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СМЭВ</a:t>
            </a:r>
          </a:p>
        </p:txBody>
      </p:sp>
      <p:sp>
        <p:nvSpPr>
          <p:cNvPr id="19" name="Крест 18"/>
          <p:cNvSpPr/>
          <p:nvPr/>
        </p:nvSpPr>
        <p:spPr>
          <a:xfrm>
            <a:off x="4387128" y="2852168"/>
            <a:ext cx="352403" cy="360040"/>
          </a:xfrm>
          <a:prstGeom prst="plus">
            <a:avLst>
              <a:gd name="adj" fmla="val 45399"/>
            </a:avLst>
          </a:prstGeom>
          <a:solidFill>
            <a:srgbClr val="4A452A"/>
          </a:solidFill>
          <a:ln>
            <a:solidFill>
              <a:srgbClr val="4A4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4285948" y="3680097"/>
            <a:ext cx="144016" cy="367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756823" y="3680097"/>
            <a:ext cx="120500" cy="3670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424308" y="4162039"/>
            <a:ext cx="1208482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МВД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17073" y="4134188"/>
            <a:ext cx="1208482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ЗАГС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479975" y="3407200"/>
            <a:ext cx="25951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18809" eaLnBrk="0" hangingPunct="0">
              <a:defRPr/>
            </a:pPr>
            <a:r>
              <a:rPr lang="ru-RU" sz="1200" dirty="0">
                <a:cs typeface="Times New Roman" panose="02020603050405020304" pitchFamily="18" charset="0"/>
              </a:rPr>
              <a:t>ПОСТУПЛЕНИЕ ЗАЯВЛЕНИЯ В ГИС «ЭЛЕКТРОННОЕ </a:t>
            </a:r>
          </a:p>
          <a:p>
            <a:pPr lvl="0" algn="ctr" defTabSz="1218809" eaLnBrk="0" hangingPunct="0">
              <a:defRPr/>
            </a:pPr>
            <a:r>
              <a:rPr lang="ru-RU" sz="1200" dirty="0">
                <a:cs typeface="Times New Roman" panose="02020603050405020304" pitchFamily="18" charset="0"/>
              </a:rPr>
              <a:t>ОБРАЗОВАНИЕ РЕСПУБЛИКИ ТАТАРСТАН» 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045" y="54453"/>
            <a:ext cx="1768475" cy="522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931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09139" y="16845"/>
            <a:ext cx="69609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Федеральные НПА, регламентирующие прием в общеобразовательные организации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43973"/>
            <a:ext cx="5400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+mn-lt"/>
              </a:rPr>
              <a:t>Федеральный закон от 29.12.2012 № 273-ФЗ «Об образовании в Российской Федерации»;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002060"/>
                </a:solidFill>
                <a:cs typeface="Times New Roman" panose="02020603050405020304" pitchFamily="18" charset="0"/>
              </a:rPr>
              <a:t>Порядок приема детей на обучение по программам начального общего, основного общего и среднего общего образования, утвержденный Приказом Министерства просвещения РФ от 02.09.2020 г. № 458;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+mn-lt"/>
              </a:rPr>
              <a:t>Федеральный закон от 17.02.2023 № 19-ФЗ «Об особенностях правового регулирования отношений в сферах образования и науки в связи с принятием в Российскую Федерацию Донецкой Народной Республики, Луганской Народной Республики, Запорожской области, Херсонской области и образованием в составе РФ новых субъектов - Донецкой Народной Республики, Луганской Народной Республики, Запорожской области, Херсонской области и о внесении изменений в отдельные законодательные акты Российской Федерации»;</a:t>
            </a:r>
            <a:endParaRPr lang="ru-RU" sz="12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письмо Министерства просвещения РФ от  24.02.2022 г. № 03-226 «О направлении методических рекомендаций по обеспечению прав на получение общего образования детей, прибывающих с территорий ДНР и ЛНР»;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cs typeface="Times New Roman" panose="02020603050405020304" pitchFamily="18" charset="0"/>
              </a:rPr>
              <a:t>письмо Министерства просвещения РФ и</a:t>
            </a:r>
            <a:r>
              <a:rPr lang="ru-RU" sz="1200" dirty="0">
                <a:solidFill>
                  <a:srgbClr val="002060"/>
                </a:solidFill>
              </a:rPr>
              <a:t> Федеральной службы по надзору в сфере образования и науки от 3 ноября 2022 г. №№ АБ-3389/10, 02-333 «Об организации обучения детей»</a:t>
            </a:r>
            <a:endParaRPr lang="ru-RU" sz="12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054" t="22154" r="51786" b="40346"/>
          <a:stretch/>
        </p:blipFill>
        <p:spPr>
          <a:xfrm>
            <a:off x="5940152" y="2936799"/>
            <a:ext cx="3059832" cy="17849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0152" y="1319586"/>
            <a:ext cx="3059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Основной принцип - общедоступность</a:t>
            </a: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! </a:t>
            </a:r>
            <a:r>
              <a:rPr lang="ru-RU" sz="14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Обеспечить </a:t>
            </a:r>
            <a:r>
              <a:rPr lang="ru-RU" sz="14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прием всех граждан, </a:t>
            </a:r>
            <a:r>
              <a:rPr lang="ru-RU" sz="14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которые имеют право на получение общего образования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62" y="16845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679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483" y="0"/>
            <a:ext cx="1769517" cy="51668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defTabSz="685766">
              <a:spcAft>
                <a:spcPts val="0"/>
              </a:spcAft>
            </a:pPr>
            <a:r>
              <a:rPr lang="ru-RU" sz="3000" b="1" dirty="0">
                <a:solidFill>
                  <a:srgbClr val="002060"/>
                </a:solidFill>
              </a:rPr>
              <a:t>Благодарю за внимание!</a:t>
            </a:r>
          </a:p>
          <a:p>
            <a:pPr algn="ctr" defTabSz="685766">
              <a:spcAft>
                <a:spcPts val="0"/>
              </a:spcAft>
            </a:pPr>
            <a:endParaRPr lang="ru-RU" sz="3000" b="1" dirty="0">
              <a:solidFill>
                <a:srgbClr val="002060"/>
              </a:solidFill>
            </a:endParaRPr>
          </a:p>
          <a:p>
            <a:pPr algn="ctr" defTabSz="685766">
              <a:spcAft>
                <a:spcPts val="0"/>
              </a:spcAft>
            </a:pPr>
            <a:r>
              <a:rPr lang="ru-RU" sz="3000" b="1" dirty="0" err="1">
                <a:solidFill>
                  <a:srgbClr val="002060"/>
                </a:solidFill>
              </a:rPr>
              <a:t>Игътибарыгыз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өчен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рәхмәт</a:t>
            </a:r>
            <a:r>
              <a:rPr lang="ru-RU" sz="3000" b="1" dirty="0">
                <a:solidFill>
                  <a:srgbClr val="002060"/>
                </a:solidFill>
              </a:rPr>
              <a:t>!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260" y="3086100"/>
            <a:ext cx="2179887" cy="191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515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78419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Обязательные документы, принимаемые ОМСУ в сфере образования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059582"/>
            <a:ext cx="64087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+mn-lt"/>
              </a:rPr>
              <a:t>порядок учета детей, подлежащих обучению по образовательным программам дошкольного, начального общего, основного общего и среднего общего образования,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+mn-lt"/>
              </a:rPr>
              <a:t>Порядок выдачи разрешения на приём детей и получение начального общего образования в образовательных организациях по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+mn-lt"/>
              </a:rPr>
              <a:t>Административный регламент предоставления муниципальной услуги «Прием заявлений о зачислении в образовательные организации, реализующие программы общего образования»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+mn-lt"/>
              </a:rPr>
              <a:t>закрепление муниципальных образовательных организаций за конкретными территориями муниципального района, городского округа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7092280" y="1059582"/>
            <a:ext cx="288032" cy="1512168"/>
          </a:xfrm>
          <a:prstGeom prst="rightBrace">
            <a:avLst>
              <a:gd name="adj1" fmla="val 4383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092280" y="3279438"/>
            <a:ext cx="194421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C00000"/>
                </a:solidFill>
                <a:latin typeface="PT Serif"/>
              </a:rPr>
              <a:t>Должен быть издан не позднее 15 марта </a:t>
            </a:r>
            <a:r>
              <a:rPr lang="ru-RU" sz="1100" b="1" dirty="0" err="1">
                <a:solidFill>
                  <a:srgbClr val="C00000"/>
                </a:solidFill>
                <a:latin typeface="PT Serif"/>
              </a:rPr>
              <a:t>т.года</a:t>
            </a:r>
            <a:endParaRPr lang="ru-RU" sz="1100" b="1" dirty="0">
              <a:solidFill>
                <a:srgbClr val="C00000"/>
              </a:solidFill>
              <a:latin typeface="PT Serif"/>
            </a:endParaRPr>
          </a:p>
          <a:p>
            <a:pPr algn="ctr"/>
            <a:r>
              <a:rPr lang="ru-RU" sz="1100" b="1" dirty="0">
                <a:solidFill>
                  <a:srgbClr val="C00000"/>
                </a:solidFill>
                <a:latin typeface="PT Serif"/>
              </a:rPr>
              <a:t>На сайт – в течение 10 дней ! </a:t>
            </a:r>
            <a:endParaRPr lang="en-US" sz="1100" b="1" dirty="0">
              <a:solidFill>
                <a:srgbClr val="C00000"/>
              </a:solidFill>
              <a:latin typeface="PT Serif"/>
            </a:endParaRPr>
          </a:p>
          <a:p>
            <a:pPr algn="ctr"/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0312" y="1204122"/>
            <a:ext cx="1604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Документы постоянного действия в рамках действующего законодательства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92280" y="2643865"/>
            <a:ext cx="19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PT Serif"/>
              </a:rPr>
              <a:t>Вносятся изменения в связи с изменениями в Приказе №458</a:t>
            </a:r>
            <a:endParaRPr lang="ru-RU" sz="1200" b="1" dirty="0">
              <a:solidFill>
                <a:srgbClr val="C0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83568" y="4008642"/>
            <a:ext cx="7920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трелка углом вверх 18"/>
          <p:cNvSpPr/>
          <p:nvPr/>
        </p:nvSpPr>
        <p:spPr>
          <a:xfrm rot="5400000">
            <a:off x="843753" y="4299747"/>
            <a:ext cx="615734" cy="360040"/>
          </a:xfrm>
          <a:prstGeom prst="bentUpArrow">
            <a:avLst>
              <a:gd name="adj1" fmla="val 35241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475656" y="4359572"/>
            <a:ext cx="3959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Локальный акт общеобразовательной организаци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и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6842720" y="2845215"/>
            <a:ext cx="278160" cy="1218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6814120" y="3579863"/>
            <a:ext cx="278160" cy="1374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300192" y="4328793"/>
            <a:ext cx="2376264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Прием заявлений с 1.04.2024 в 8.00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33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1BE34-5304-42F9-B3A5-42F2D4CAC57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1028" name="Picture 4" descr="http://www.eduportal44.ru/Nerehta/Rosinka/PublishingImages/DocLib9/Forms/AllItems/bezymjanny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967" y="700652"/>
            <a:ext cx="3747120" cy="209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135" y="2931790"/>
            <a:ext cx="8286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7. Правила приема в конкретную общеобразовательную организацию на обучение по основным общеобразовательным программам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части, не урегулированной законодательством об образовании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устанавливаются общеобразовательной организацией самостоятельно</a:t>
            </a:r>
            <a:r>
              <a:rPr lang="ru-RU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135" y="1131590"/>
            <a:ext cx="432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часть 9 статьи 55</a:t>
            </a:r>
            <a:r>
              <a:rPr lang="ru-RU" sz="1600" b="1" i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закона от 29 декабря 2012 г. № 273-ФЗ «Об образовании в Российской Федерации», его обязательность также определена часть 2 статьи 30 и пунктом 8 части 3 статьи 28 ФЗ-273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135" y="4083918"/>
            <a:ext cx="8175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+mn-lt"/>
              </a:rPr>
              <a:t>Важно помнить! Часть 4 статьи 30 273-ФЗ: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нормы локальных нормативных актов, принятые с нарушением установленного порядка, не применяются и подлежат отмене образовательной организацией.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259632" y="2680255"/>
            <a:ext cx="360040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>
            <a:off x="4067944" y="3795886"/>
            <a:ext cx="360040" cy="2880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27583" y="361889"/>
            <a:ext cx="4248031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Локальный акт ОО</a:t>
            </a:r>
            <a:endParaRPr lang="ru-RU" sz="24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2262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71600" y="303259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Особенности приема в 1 класс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038563"/>
            <a:ext cx="8080449" cy="37856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Обучение в начальной школе начинается с </a:t>
            </a:r>
            <a:r>
              <a:rPr lang="ru-RU" sz="2000" dirty="0">
                <a:solidFill>
                  <a:srgbClr val="C00000"/>
                </a:solidFill>
                <a:cs typeface="Times New Roman" panose="02020603050405020304" pitchFamily="18" charset="0"/>
              </a:rPr>
              <a:t>6 лет 6 месяцев 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(при отсутствии противопоказаний по состоянию здоровья, но </a:t>
            </a:r>
            <a:r>
              <a:rPr lang="ru-RU" sz="2000" dirty="0">
                <a:solidFill>
                  <a:srgbClr val="C00000"/>
                </a:solidFill>
                <a:cs typeface="Times New Roman" panose="02020603050405020304" pitchFamily="18" charset="0"/>
              </a:rPr>
              <a:t>не позже 8 лет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342900" indent="28575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письменное заявление родителей (законных представителей)</a:t>
            </a:r>
          </a:p>
          <a:p>
            <a:pPr marL="342900" indent="28575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разрешение учредителя школы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cs typeface="Times New Roman" panose="02020603050405020304" pitchFamily="18" charset="0"/>
              </a:rPr>
              <a:t>Запрещается проводить индивидуальный или конкурсный отбор </a:t>
            </a:r>
            <a:r>
              <a:rPr lang="ru-RU" sz="2000" dirty="0">
                <a:solidFill>
                  <a:srgbClr val="002060"/>
                </a:solidFill>
                <a:cs typeface="Times New Roman" panose="02020603050405020304" pitchFamily="18" charset="0"/>
              </a:rPr>
              <a:t>в любой форме </a:t>
            </a:r>
            <a:r>
              <a:rPr lang="ru-RU" sz="2000" i="1" dirty="0">
                <a:solidFill>
                  <a:srgbClr val="002060"/>
                </a:solidFill>
                <a:cs typeface="Times New Roman" panose="02020603050405020304" pitchFamily="18" charset="0"/>
              </a:rPr>
              <a:t>(статья 67 273-ФЗ «Об образовании в Российской Федерации)</a:t>
            </a:r>
          </a:p>
          <a:p>
            <a:pPr algn="just"/>
            <a:endParaRPr lang="ru-RU" sz="2000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17319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65174" y="1466621"/>
            <a:ext cx="8055299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Дети с ОВЗ принимаются на обучение  по адаптированным образовательным программам только с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согласия родителей </a:t>
            </a:r>
            <a:r>
              <a:rPr lang="ru-RU" sz="28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(законных представителей) и </a:t>
            </a:r>
            <a:r>
              <a:rPr lang="ru-RU" sz="28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на основании рекомендаций ПМПК (в заключении определяется вид АООП)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5174" y="312738"/>
            <a:ext cx="6610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Прием на обучение детей с ОВЗ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82697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61452"/>
            <a:ext cx="7145935" cy="38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Места в образовательные организации предоставляются</a:t>
            </a:r>
            <a:endParaRPr lang="ru-RU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3324" y="684495"/>
            <a:ext cx="2542531" cy="9314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внеочередном порядке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63889" y="679926"/>
            <a:ext cx="2664296" cy="933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30910" y="713957"/>
            <a:ext cx="2386149" cy="9020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3324" y="2041140"/>
            <a:ext cx="2710121" cy="31023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</a:t>
            </a:r>
            <a:r>
              <a:rPr lang="ru-RU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образовательные организации, </a:t>
            </a:r>
            <a:r>
              <a:rPr lang="ru-RU" sz="1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интернат</a:t>
            </a:r>
          </a:p>
          <a:p>
            <a:pPr lvl="0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работникам прокуратуры</a:t>
            </a:r>
          </a:p>
          <a:p>
            <a:pPr lvl="0"/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судей</a:t>
            </a:r>
          </a:p>
          <a:p>
            <a:pPr marL="285750" lvl="0" indent="-285750">
              <a:buFontTx/>
              <a:buChar char="-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сотрудников следственного комитета</a:t>
            </a:r>
          </a:p>
          <a:p>
            <a:pPr lvl="0"/>
            <a:r>
              <a:rPr lang="ru-RU" sz="1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П.9.1 </a:t>
            </a:r>
            <a:r>
              <a:rPr lang="ru-RU" sz="1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военнослужащих</a:t>
            </a:r>
            <a:r>
              <a:rPr lang="ru-RU" sz="1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детям граждан, пребывавших в добровольческих формированиях, </a:t>
            </a:r>
            <a:r>
              <a:rPr lang="ru-RU" sz="1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погибших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(умерших) при выполнении задач </a:t>
            </a:r>
            <a:r>
              <a:rPr lang="ru-RU" sz="1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позднее указанного периода, но вследствие увечья (ранения, травмы, контузии) или заболевания, полученных при выполнении задач в ходе проведения СВО, в том числе усыновленным (удочеренным) или находящимся под опекой или попечительством в семье, включая приемную семью и патронатную семью.</a:t>
            </a:r>
            <a:r>
              <a:rPr lang="ru-RU" sz="1000" dirty="0"/>
              <a:t> </a:t>
            </a:r>
            <a:r>
              <a:rPr lang="ru-RU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63889" y="2041140"/>
            <a:ext cx="2736304" cy="30508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детям, в те образовательные организации, в которых обучаются их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полнородные и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братья и (или)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сестры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0"/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30910" y="2041140"/>
            <a:ext cx="2605586" cy="30508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военнослужащих </a:t>
            </a:r>
            <a:r>
              <a:rPr lang="ru-RU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(внимание мобилизованные в СВО</a:t>
            </a:r>
            <a:r>
              <a:rPr lang="ru-RU" sz="1000" dirty="0"/>
              <a:t>,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усыновленным (удочеренным) или находящимся под опекой или попечительством в семье, включая приемную семью и патронатную семью)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сотрудников полиции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УФСИН, таможенных органов, пожарной службы </a:t>
            </a: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</a:p>
          <a:p>
            <a:pPr lvl="0" algn="ctr"/>
            <a:r>
              <a:rPr lang="ru-RU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1716988" y="1707733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689725" y="1701821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363994" y="1707733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44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013" y="-7894"/>
            <a:ext cx="1768475" cy="44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63872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563638"/>
            <a:ext cx="4176464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 этап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1.04. - 30.06 </a:t>
            </a:r>
          </a:p>
          <a:p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для детей имеющих: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внеочередное право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первоочередное право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преимущественное право;</a:t>
            </a:r>
          </a:p>
          <a:p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проживающих на закрепленной территории.</a:t>
            </a:r>
          </a:p>
          <a:p>
            <a:endParaRPr lang="ru-RU" sz="2000" b="1" dirty="0">
              <a:solidFill>
                <a:srgbClr val="FF3300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2 этап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– </a:t>
            </a:r>
            <a:r>
              <a:rPr lang="ru-RU" sz="2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6.07-5.09</a:t>
            </a:r>
            <a:r>
              <a:rPr lang="ru-RU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000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- не проживающих на закрепленной территории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Сроки приема документов</a:t>
            </a:r>
            <a:endParaRPr lang="ru-RU" sz="3200" dirty="0">
              <a:solidFill>
                <a:srgbClr val="00206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school51kem.ucoz.ru/1klass/priem_v_shkolu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2" b="6861"/>
          <a:stretch/>
        </p:blipFill>
        <p:spPr bwMode="auto">
          <a:xfrm>
            <a:off x="4972025" y="1563638"/>
            <a:ext cx="41496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49777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330" y="263659"/>
            <a:ext cx="6211253" cy="217367"/>
          </a:xfrm>
          <a:prstGeom prst="rect">
            <a:avLst/>
          </a:prstGeom>
        </p:spPr>
        <p:txBody>
          <a:bodyPr vert="horz" wrap="square" lIns="0" tIns="952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525" algn="l">
              <a:spcBef>
                <a:spcPts val="75"/>
              </a:spcBef>
            </a:pPr>
            <a:r>
              <a:rPr sz="1350" spc="-4" dirty="0">
                <a:solidFill>
                  <a:srgbClr val="001F5F"/>
                </a:solidFill>
              </a:rPr>
              <a:t>ПРИЕМ</a:t>
            </a:r>
            <a:r>
              <a:rPr sz="1350" spc="-11" dirty="0">
                <a:solidFill>
                  <a:srgbClr val="001F5F"/>
                </a:solidFill>
              </a:rPr>
              <a:t> </a:t>
            </a:r>
            <a:r>
              <a:rPr sz="1350" dirty="0">
                <a:solidFill>
                  <a:srgbClr val="001F5F"/>
                </a:solidFill>
              </a:rPr>
              <a:t>В </a:t>
            </a:r>
            <a:r>
              <a:rPr sz="1350" spc="-4" dirty="0">
                <a:solidFill>
                  <a:srgbClr val="001F5F"/>
                </a:solidFill>
              </a:rPr>
              <a:t>ПЕРВЫЕ</a:t>
            </a:r>
            <a:r>
              <a:rPr sz="1350" spc="4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КЛАССЫ</a:t>
            </a:r>
            <a:r>
              <a:rPr sz="1350" spc="-15" dirty="0">
                <a:solidFill>
                  <a:srgbClr val="001F5F"/>
                </a:solidFill>
              </a:rPr>
              <a:t> </a:t>
            </a:r>
            <a:r>
              <a:rPr sz="1350" spc="-4" dirty="0">
                <a:solidFill>
                  <a:srgbClr val="001F5F"/>
                </a:solidFill>
              </a:rPr>
              <a:t>ОБРАЗОВАТЕЛЬНЫХ УЧРЕЖДЕНИЙ</a:t>
            </a:r>
            <a:endParaRPr sz="1350" dirty="0"/>
          </a:p>
        </p:txBody>
      </p:sp>
      <p:sp>
        <p:nvSpPr>
          <p:cNvPr id="3" name="object 3"/>
          <p:cNvSpPr/>
          <p:nvPr/>
        </p:nvSpPr>
        <p:spPr>
          <a:xfrm>
            <a:off x="5545264" y="1997297"/>
            <a:ext cx="1906429" cy="645795"/>
          </a:xfrm>
          <a:custGeom>
            <a:avLst/>
            <a:gdLst/>
            <a:ahLst/>
            <a:cxnLst/>
            <a:rect l="l" t="t" r="r" b="b"/>
            <a:pathLst>
              <a:path w="2541904" h="861060">
                <a:moveTo>
                  <a:pt x="2398395" y="0"/>
                </a:moveTo>
                <a:lnTo>
                  <a:pt x="143383" y="0"/>
                </a:lnTo>
                <a:lnTo>
                  <a:pt x="98039" y="7304"/>
                </a:lnTo>
                <a:lnTo>
                  <a:pt x="58677" y="27647"/>
                </a:lnTo>
                <a:lnTo>
                  <a:pt x="27647" y="58677"/>
                </a:lnTo>
                <a:lnTo>
                  <a:pt x="7304" y="98039"/>
                </a:lnTo>
                <a:lnTo>
                  <a:pt x="0" y="143383"/>
                </a:lnTo>
                <a:lnTo>
                  <a:pt x="0" y="717423"/>
                </a:lnTo>
                <a:lnTo>
                  <a:pt x="7304" y="762779"/>
                </a:lnTo>
                <a:lnTo>
                  <a:pt x="27647" y="802173"/>
                </a:lnTo>
                <a:lnTo>
                  <a:pt x="58677" y="833240"/>
                </a:lnTo>
                <a:lnTo>
                  <a:pt x="98039" y="853615"/>
                </a:lnTo>
                <a:lnTo>
                  <a:pt x="143383" y="860933"/>
                </a:lnTo>
                <a:lnTo>
                  <a:pt x="2398395" y="860933"/>
                </a:lnTo>
                <a:lnTo>
                  <a:pt x="2443751" y="853615"/>
                </a:lnTo>
                <a:lnTo>
                  <a:pt x="2483145" y="833240"/>
                </a:lnTo>
                <a:lnTo>
                  <a:pt x="2514212" y="802173"/>
                </a:lnTo>
                <a:lnTo>
                  <a:pt x="2534587" y="762779"/>
                </a:lnTo>
                <a:lnTo>
                  <a:pt x="2541905" y="717423"/>
                </a:lnTo>
                <a:lnTo>
                  <a:pt x="2541905" y="143383"/>
                </a:lnTo>
                <a:lnTo>
                  <a:pt x="2534587" y="98039"/>
                </a:lnTo>
                <a:lnTo>
                  <a:pt x="2514212" y="58677"/>
                </a:lnTo>
                <a:lnTo>
                  <a:pt x="2483145" y="27647"/>
                </a:lnTo>
                <a:lnTo>
                  <a:pt x="2443751" y="7304"/>
                </a:lnTo>
                <a:lnTo>
                  <a:pt x="239839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26741" y="2135617"/>
            <a:ext cx="1522095" cy="318100"/>
          </a:xfrm>
          <a:prstGeom prst="rect">
            <a:avLst/>
          </a:prstGeom>
        </p:spPr>
        <p:txBody>
          <a:bodyPr vert="horz" wrap="square" lIns="0" tIns="23813" rIns="0" bIns="0" rtlCol="0">
            <a:spAutoFit/>
          </a:bodyPr>
          <a:lstStyle/>
          <a:p>
            <a:pPr marL="9525" marR="3810" algn="ctr">
              <a:lnSpc>
                <a:spcPct val="91100"/>
              </a:lnSpc>
              <a:spcBef>
                <a:spcPts val="188"/>
              </a:spcBef>
            </a:pPr>
            <a:r>
              <a:rPr lang="ru-RU" sz="1050" dirty="0">
                <a:solidFill>
                  <a:schemeClr val="bg1"/>
                </a:solidFill>
              </a:rPr>
              <a:t>электронной форме посредством ЕПГУ</a:t>
            </a:r>
            <a:endParaRPr sz="105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767609" y="2643092"/>
            <a:ext cx="1896428" cy="902970"/>
            <a:chOff x="9036177" y="3521646"/>
            <a:chExt cx="2528570" cy="1203960"/>
          </a:xfrm>
        </p:grpSpPr>
        <p:sp>
          <p:nvSpPr>
            <p:cNvPr id="6" name="object 6"/>
            <p:cNvSpPr/>
            <p:nvPr/>
          </p:nvSpPr>
          <p:spPr>
            <a:xfrm>
              <a:off x="9262110" y="3526409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0"/>
                  </a:moveTo>
                  <a:lnTo>
                    <a:pt x="44217" y="23215"/>
                  </a:lnTo>
                  <a:lnTo>
                    <a:pt x="87697" y="47684"/>
                  </a:lnTo>
                  <a:lnTo>
                    <a:pt x="130417" y="73385"/>
                  </a:lnTo>
                  <a:lnTo>
                    <a:pt x="172352" y="100300"/>
                  </a:lnTo>
                  <a:lnTo>
                    <a:pt x="213476" y="128410"/>
                  </a:lnTo>
                  <a:lnTo>
                    <a:pt x="253766" y="157694"/>
                  </a:lnTo>
                  <a:lnTo>
                    <a:pt x="293197" y="188134"/>
                  </a:lnTo>
                  <a:lnTo>
                    <a:pt x="331743" y="219709"/>
                  </a:lnTo>
                  <a:lnTo>
                    <a:pt x="369381" y="252401"/>
                  </a:lnTo>
                  <a:lnTo>
                    <a:pt x="406086" y="286189"/>
                  </a:lnTo>
                  <a:lnTo>
                    <a:pt x="441833" y="321055"/>
                  </a:lnTo>
                </a:path>
              </a:pathLst>
            </a:custGeom>
            <a:ln w="9525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48877" y="3851529"/>
              <a:ext cx="2503170" cy="861060"/>
            </a:xfrm>
            <a:custGeom>
              <a:avLst/>
              <a:gdLst/>
              <a:ahLst/>
              <a:cxnLst/>
              <a:rect l="l" t="t" r="r" b="b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106792" y="2967799"/>
            <a:ext cx="1239203" cy="4584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1208"/>
              </a:lnSpc>
              <a:spcBef>
                <a:spcPts val="75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лично</a:t>
            </a:r>
            <a:r>
              <a:rPr sz="1050" spc="-53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050" dirty="0">
              <a:latin typeface="Verdana"/>
              <a:cs typeface="Verdana"/>
            </a:endParaRPr>
          </a:p>
          <a:p>
            <a:pPr marL="9525" marR="3810" algn="ctr">
              <a:lnSpc>
                <a:spcPts val="1140"/>
              </a:lnSpc>
              <a:spcBef>
                <a:spcPts val="86"/>
              </a:spcBef>
            </a:pP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обра</a:t>
            </a:r>
            <a:r>
              <a:rPr sz="1050" spc="-4" dirty="0">
                <a:solidFill>
                  <a:srgbClr val="FFFFFF"/>
                </a:solidFill>
                <a:latin typeface="Verdana"/>
                <a:cs typeface="Verdana"/>
              </a:rPr>
              <a:t>з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ователь</a:t>
            </a:r>
            <a:r>
              <a:rPr sz="1050" spc="-8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ую  организацию</a:t>
            </a:r>
            <a:endParaRPr sz="1050" dirty="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83607" y="3594951"/>
            <a:ext cx="3609422" cy="1268729"/>
            <a:chOff x="8770873" y="4715700"/>
            <a:chExt cx="2663825" cy="1691639"/>
          </a:xfrm>
          <a:solidFill>
            <a:srgbClr val="002060"/>
          </a:solidFill>
        </p:grpSpPr>
        <p:sp>
          <p:nvSpPr>
            <p:cNvPr id="11" name="object 11"/>
            <p:cNvSpPr/>
            <p:nvPr/>
          </p:nvSpPr>
          <p:spPr>
            <a:xfrm>
              <a:off x="10361802" y="4720463"/>
              <a:ext cx="59690" cy="805180"/>
            </a:xfrm>
            <a:custGeom>
              <a:avLst/>
              <a:gdLst/>
              <a:ahLst/>
              <a:cxnLst/>
              <a:rect l="l" t="t" r="r" b="b"/>
              <a:pathLst>
                <a:path w="59690" h="805179">
                  <a:moveTo>
                    <a:pt x="21463" y="0"/>
                  </a:moveTo>
                  <a:lnTo>
                    <a:pt x="31333" y="50020"/>
                  </a:lnTo>
                  <a:lnTo>
                    <a:pt x="39704" y="100235"/>
                  </a:lnTo>
                  <a:lnTo>
                    <a:pt x="46577" y="150613"/>
                  </a:lnTo>
                  <a:lnTo>
                    <a:pt x="51952" y="201120"/>
                  </a:lnTo>
                  <a:lnTo>
                    <a:pt x="55831" y="251722"/>
                  </a:lnTo>
                  <a:lnTo>
                    <a:pt x="58215" y="302386"/>
                  </a:lnTo>
                  <a:lnTo>
                    <a:pt x="59104" y="353077"/>
                  </a:lnTo>
                  <a:lnTo>
                    <a:pt x="58499" y="403764"/>
                  </a:lnTo>
                  <a:lnTo>
                    <a:pt x="56401" y="454412"/>
                  </a:lnTo>
                  <a:lnTo>
                    <a:pt x="52812" y="504988"/>
                  </a:lnTo>
                  <a:lnTo>
                    <a:pt x="47732" y="555458"/>
                  </a:lnTo>
                  <a:lnTo>
                    <a:pt x="41161" y="605790"/>
                  </a:lnTo>
                  <a:lnTo>
                    <a:pt x="33102" y="655948"/>
                  </a:lnTo>
                  <a:lnTo>
                    <a:pt x="23555" y="705900"/>
                  </a:lnTo>
                  <a:lnTo>
                    <a:pt x="12520" y="755613"/>
                  </a:lnTo>
                  <a:lnTo>
                    <a:pt x="0" y="805053"/>
                  </a:lnTo>
                </a:path>
              </a:pathLst>
            </a:custGeom>
            <a:grpFill/>
            <a:ln w="9525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>
                  <a:moveTo>
                    <a:pt x="2494660" y="0"/>
                  </a:moveTo>
                  <a:lnTo>
                    <a:pt x="143509" y="0"/>
                  </a:lnTo>
                  <a:lnTo>
                    <a:pt x="98153" y="7314"/>
                  </a:lnTo>
                  <a:lnTo>
                    <a:pt x="58759" y="27683"/>
                  </a:lnTo>
                  <a:lnTo>
                    <a:pt x="27692" y="58742"/>
                  </a:lnTo>
                  <a:lnTo>
                    <a:pt x="7317" y="98130"/>
                  </a:lnTo>
                  <a:lnTo>
                    <a:pt x="0" y="143484"/>
                  </a:lnTo>
                  <a:lnTo>
                    <a:pt x="0" y="717435"/>
                  </a:lnTo>
                  <a:lnTo>
                    <a:pt x="7317" y="762789"/>
                  </a:lnTo>
                  <a:lnTo>
                    <a:pt x="27692" y="802177"/>
                  </a:lnTo>
                  <a:lnTo>
                    <a:pt x="58759" y="833237"/>
                  </a:lnTo>
                  <a:lnTo>
                    <a:pt x="98153" y="853605"/>
                  </a:lnTo>
                  <a:lnTo>
                    <a:pt x="143509" y="860920"/>
                  </a:lnTo>
                  <a:lnTo>
                    <a:pt x="2494660" y="860920"/>
                  </a:lnTo>
                  <a:lnTo>
                    <a:pt x="2540017" y="853605"/>
                  </a:lnTo>
                  <a:lnTo>
                    <a:pt x="2579411" y="833237"/>
                  </a:lnTo>
                  <a:lnTo>
                    <a:pt x="2610478" y="802177"/>
                  </a:lnTo>
                  <a:lnTo>
                    <a:pt x="2630853" y="762789"/>
                  </a:lnTo>
                  <a:lnTo>
                    <a:pt x="2638171" y="717435"/>
                  </a:lnTo>
                  <a:lnTo>
                    <a:pt x="2638171" y="143484"/>
                  </a:lnTo>
                  <a:lnTo>
                    <a:pt x="2630853" y="98130"/>
                  </a:lnTo>
                  <a:lnTo>
                    <a:pt x="2610478" y="58742"/>
                  </a:lnTo>
                  <a:lnTo>
                    <a:pt x="2579411" y="27683"/>
                  </a:lnTo>
                  <a:lnTo>
                    <a:pt x="2540017" y="7314"/>
                  </a:lnTo>
                  <a:lnTo>
                    <a:pt x="249466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83573" y="5533390"/>
              <a:ext cx="2638425" cy="861060"/>
            </a:xfrm>
            <a:custGeom>
              <a:avLst/>
              <a:gdLst/>
              <a:ahLst/>
              <a:cxnLst/>
              <a:rect l="l" t="t" r="r" b="b"/>
              <a:pathLst>
                <a:path w="2638425" h="861060">
                  <a:moveTo>
                    <a:pt x="0" y="143484"/>
                  </a:moveTo>
                  <a:lnTo>
                    <a:pt x="7317" y="98130"/>
                  </a:lnTo>
                  <a:lnTo>
                    <a:pt x="27692" y="58742"/>
                  </a:lnTo>
                  <a:lnTo>
                    <a:pt x="58759" y="27683"/>
                  </a:lnTo>
                  <a:lnTo>
                    <a:pt x="98153" y="7314"/>
                  </a:lnTo>
                  <a:lnTo>
                    <a:pt x="143509" y="0"/>
                  </a:lnTo>
                  <a:lnTo>
                    <a:pt x="2494660" y="0"/>
                  </a:lnTo>
                  <a:lnTo>
                    <a:pt x="2540017" y="7314"/>
                  </a:lnTo>
                  <a:lnTo>
                    <a:pt x="2579411" y="27683"/>
                  </a:lnTo>
                  <a:lnTo>
                    <a:pt x="2610478" y="58742"/>
                  </a:lnTo>
                  <a:lnTo>
                    <a:pt x="2630853" y="98130"/>
                  </a:lnTo>
                  <a:lnTo>
                    <a:pt x="2638171" y="143484"/>
                  </a:lnTo>
                  <a:lnTo>
                    <a:pt x="2638171" y="717435"/>
                  </a:lnTo>
                  <a:lnTo>
                    <a:pt x="2630853" y="762789"/>
                  </a:lnTo>
                  <a:lnTo>
                    <a:pt x="2610478" y="802177"/>
                  </a:lnTo>
                  <a:lnTo>
                    <a:pt x="2579411" y="833237"/>
                  </a:lnTo>
                  <a:lnTo>
                    <a:pt x="2540017" y="853605"/>
                  </a:lnTo>
                  <a:lnTo>
                    <a:pt x="2494660" y="860920"/>
                  </a:lnTo>
                  <a:lnTo>
                    <a:pt x="143509" y="860920"/>
                  </a:lnTo>
                  <a:lnTo>
                    <a:pt x="98153" y="853605"/>
                  </a:lnTo>
                  <a:lnTo>
                    <a:pt x="58759" y="833237"/>
                  </a:lnTo>
                  <a:lnTo>
                    <a:pt x="27692" y="802177"/>
                  </a:lnTo>
                  <a:lnTo>
                    <a:pt x="7317" y="762789"/>
                  </a:lnTo>
                  <a:lnTo>
                    <a:pt x="0" y="717435"/>
                  </a:lnTo>
                  <a:lnTo>
                    <a:pt x="0" y="143484"/>
                  </a:lnTo>
                  <a:close/>
                </a:path>
              </a:pathLst>
            </a:custGeom>
            <a:grpFill/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545265" y="4293710"/>
            <a:ext cx="3118772" cy="333746"/>
          </a:xfrm>
          <a:prstGeom prst="rect">
            <a:avLst/>
          </a:prstGeom>
        </p:spPr>
        <p:txBody>
          <a:bodyPr vert="horz" wrap="square" lIns="0" tIns="25718" rIns="0" bIns="0" rtlCol="0">
            <a:spAutoFit/>
          </a:bodyPr>
          <a:lstStyle/>
          <a:p>
            <a:pPr marL="9525" marR="3810" algn="ctr">
              <a:lnSpc>
                <a:spcPts val="1155"/>
              </a:lnSpc>
              <a:spcBef>
                <a:spcPts val="203"/>
              </a:spcBef>
            </a:pPr>
            <a:r>
              <a:rPr lang="ru-RU" sz="1050" dirty="0">
                <a:solidFill>
                  <a:schemeClr val="bg1"/>
                </a:solidFill>
              </a:rPr>
              <a:t> региональных государственных информационных систем субъектов РФ</a:t>
            </a:r>
            <a:endParaRPr sz="105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04215" y="3175692"/>
            <a:ext cx="2649855" cy="829628"/>
            <a:chOff x="6066282" y="5512308"/>
            <a:chExt cx="3533140" cy="1106170"/>
          </a:xfrm>
        </p:grpSpPr>
        <p:sp>
          <p:nvSpPr>
            <p:cNvPr id="16" name="object 16"/>
            <p:cNvSpPr/>
            <p:nvPr/>
          </p:nvSpPr>
          <p:spPr>
            <a:xfrm>
              <a:off x="7928610" y="6394361"/>
              <a:ext cx="1666239" cy="219710"/>
            </a:xfrm>
            <a:custGeom>
              <a:avLst/>
              <a:gdLst/>
              <a:ahLst/>
              <a:cxnLst/>
              <a:rect l="l" t="t" r="r" b="b"/>
              <a:pathLst>
                <a:path w="1666240" h="219709">
                  <a:moveTo>
                    <a:pt x="1665732" y="8166"/>
                  </a:moveTo>
                  <a:lnTo>
                    <a:pt x="1622176" y="31189"/>
                  </a:lnTo>
                  <a:lnTo>
                    <a:pt x="1578141" y="52882"/>
                  </a:lnTo>
                  <a:lnTo>
                    <a:pt x="1533656" y="73246"/>
                  </a:lnTo>
                  <a:lnTo>
                    <a:pt x="1488749" y="92279"/>
                  </a:lnTo>
                  <a:lnTo>
                    <a:pt x="1443449" y="109983"/>
                  </a:lnTo>
                  <a:lnTo>
                    <a:pt x="1397784" y="126357"/>
                  </a:lnTo>
                  <a:lnTo>
                    <a:pt x="1351784" y="141401"/>
                  </a:lnTo>
                  <a:lnTo>
                    <a:pt x="1305476" y="155117"/>
                  </a:lnTo>
                  <a:lnTo>
                    <a:pt x="1258889" y="167503"/>
                  </a:lnTo>
                  <a:lnTo>
                    <a:pt x="1212052" y="178560"/>
                  </a:lnTo>
                  <a:lnTo>
                    <a:pt x="1164993" y="188288"/>
                  </a:lnTo>
                  <a:lnTo>
                    <a:pt x="1117741" y="196687"/>
                  </a:lnTo>
                  <a:lnTo>
                    <a:pt x="1070324" y="203757"/>
                  </a:lnTo>
                  <a:lnTo>
                    <a:pt x="1022771" y="209499"/>
                  </a:lnTo>
                  <a:lnTo>
                    <a:pt x="975111" y="213913"/>
                  </a:lnTo>
                  <a:lnTo>
                    <a:pt x="927371" y="216999"/>
                  </a:lnTo>
                  <a:lnTo>
                    <a:pt x="879582" y="218756"/>
                  </a:lnTo>
                  <a:lnTo>
                    <a:pt x="831770" y="219186"/>
                  </a:lnTo>
                  <a:lnTo>
                    <a:pt x="783965" y="218287"/>
                  </a:lnTo>
                  <a:lnTo>
                    <a:pt x="736196" y="216061"/>
                  </a:lnTo>
                  <a:lnTo>
                    <a:pt x="688491" y="212508"/>
                  </a:lnTo>
                  <a:lnTo>
                    <a:pt x="640877" y="207627"/>
                  </a:lnTo>
                  <a:lnTo>
                    <a:pt x="593385" y="201419"/>
                  </a:lnTo>
                  <a:lnTo>
                    <a:pt x="546043" y="193884"/>
                  </a:lnTo>
                  <a:lnTo>
                    <a:pt x="498879" y="185022"/>
                  </a:lnTo>
                  <a:lnTo>
                    <a:pt x="451921" y="174833"/>
                  </a:lnTo>
                  <a:lnTo>
                    <a:pt x="405199" y="163317"/>
                  </a:lnTo>
                  <a:lnTo>
                    <a:pt x="358741" y="150475"/>
                  </a:lnTo>
                  <a:lnTo>
                    <a:pt x="312575" y="136306"/>
                  </a:lnTo>
                  <a:lnTo>
                    <a:pt x="266729" y="120812"/>
                  </a:lnTo>
                  <a:lnTo>
                    <a:pt x="221234" y="103991"/>
                  </a:lnTo>
                  <a:lnTo>
                    <a:pt x="176117" y="85844"/>
                  </a:lnTo>
                  <a:lnTo>
                    <a:pt x="131406" y="66371"/>
                  </a:lnTo>
                  <a:lnTo>
                    <a:pt x="87130" y="45573"/>
                  </a:lnTo>
                  <a:lnTo>
                    <a:pt x="43319" y="23449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8063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78982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>
                  <a:moveTo>
                    <a:pt x="2395473" y="0"/>
                  </a:moveTo>
                  <a:lnTo>
                    <a:pt x="143509" y="0"/>
                  </a:lnTo>
                  <a:lnTo>
                    <a:pt x="98153" y="7321"/>
                  </a:lnTo>
                  <a:lnTo>
                    <a:pt x="58759" y="27705"/>
                  </a:lnTo>
                  <a:lnTo>
                    <a:pt x="27692" y="58784"/>
                  </a:lnTo>
                  <a:lnTo>
                    <a:pt x="7317" y="98187"/>
                  </a:lnTo>
                  <a:lnTo>
                    <a:pt x="0" y="143548"/>
                  </a:lnTo>
                  <a:lnTo>
                    <a:pt x="0" y="717499"/>
                  </a:lnTo>
                  <a:lnTo>
                    <a:pt x="7317" y="762854"/>
                  </a:lnTo>
                  <a:lnTo>
                    <a:pt x="27692" y="802245"/>
                  </a:lnTo>
                  <a:lnTo>
                    <a:pt x="58759" y="833308"/>
                  </a:lnTo>
                  <a:lnTo>
                    <a:pt x="98153" y="853680"/>
                  </a:lnTo>
                  <a:lnTo>
                    <a:pt x="143509" y="860996"/>
                  </a:lnTo>
                  <a:lnTo>
                    <a:pt x="2395473" y="860996"/>
                  </a:lnTo>
                  <a:lnTo>
                    <a:pt x="2440830" y="853680"/>
                  </a:lnTo>
                  <a:lnTo>
                    <a:pt x="2480224" y="833308"/>
                  </a:lnTo>
                  <a:lnTo>
                    <a:pt x="2511291" y="802245"/>
                  </a:lnTo>
                  <a:lnTo>
                    <a:pt x="2531666" y="762854"/>
                  </a:lnTo>
                  <a:lnTo>
                    <a:pt x="2538984" y="717499"/>
                  </a:lnTo>
                  <a:lnTo>
                    <a:pt x="2538984" y="143548"/>
                  </a:lnTo>
                  <a:lnTo>
                    <a:pt x="2531666" y="98187"/>
                  </a:lnTo>
                  <a:lnTo>
                    <a:pt x="2511291" y="58784"/>
                  </a:lnTo>
                  <a:lnTo>
                    <a:pt x="2480224" y="27705"/>
                  </a:lnTo>
                  <a:lnTo>
                    <a:pt x="2440830" y="7321"/>
                  </a:lnTo>
                  <a:lnTo>
                    <a:pt x="2395473" y="0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78982" y="5525008"/>
              <a:ext cx="2539365" cy="861060"/>
            </a:xfrm>
            <a:custGeom>
              <a:avLst/>
              <a:gdLst/>
              <a:ahLst/>
              <a:cxnLst/>
              <a:rect l="l" t="t" r="r" b="b"/>
              <a:pathLst>
                <a:path w="2539365" h="861060">
                  <a:moveTo>
                    <a:pt x="0" y="143548"/>
                  </a:moveTo>
                  <a:lnTo>
                    <a:pt x="7317" y="98187"/>
                  </a:lnTo>
                  <a:lnTo>
                    <a:pt x="27692" y="58784"/>
                  </a:lnTo>
                  <a:lnTo>
                    <a:pt x="58759" y="27705"/>
                  </a:lnTo>
                  <a:lnTo>
                    <a:pt x="98153" y="7321"/>
                  </a:lnTo>
                  <a:lnTo>
                    <a:pt x="143509" y="0"/>
                  </a:lnTo>
                  <a:lnTo>
                    <a:pt x="2395473" y="0"/>
                  </a:lnTo>
                  <a:lnTo>
                    <a:pt x="2440830" y="7321"/>
                  </a:lnTo>
                  <a:lnTo>
                    <a:pt x="2480224" y="27705"/>
                  </a:lnTo>
                  <a:lnTo>
                    <a:pt x="2511291" y="58784"/>
                  </a:lnTo>
                  <a:lnTo>
                    <a:pt x="2531666" y="98187"/>
                  </a:lnTo>
                  <a:lnTo>
                    <a:pt x="2538984" y="143548"/>
                  </a:lnTo>
                  <a:lnTo>
                    <a:pt x="2538984" y="717499"/>
                  </a:lnTo>
                  <a:lnTo>
                    <a:pt x="2531666" y="762854"/>
                  </a:lnTo>
                  <a:lnTo>
                    <a:pt x="2511291" y="802245"/>
                  </a:lnTo>
                  <a:lnTo>
                    <a:pt x="2480224" y="833308"/>
                  </a:lnTo>
                  <a:lnTo>
                    <a:pt x="2440830" y="853680"/>
                  </a:lnTo>
                  <a:lnTo>
                    <a:pt x="2395473" y="860996"/>
                  </a:lnTo>
                  <a:lnTo>
                    <a:pt x="143509" y="860996"/>
                  </a:lnTo>
                  <a:lnTo>
                    <a:pt x="98153" y="853680"/>
                  </a:lnTo>
                  <a:lnTo>
                    <a:pt x="58759" y="833308"/>
                  </a:lnTo>
                  <a:lnTo>
                    <a:pt x="27692" y="802245"/>
                  </a:lnTo>
                  <a:lnTo>
                    <a:pt x="7317" y="762854"/>
                  </a:lnTo>
                  <a:lnTo>
                    <a:pt x="0" y="717499"/>
                  </a:lnTo>
                  <a:lnTo>
                    <a:pt x="0" y="14354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476995" y="3259557"/>
            <a:ext cx="1869514" cy="528061"/>
          </a:xfrm>
          <a:prstGeom prst="rect">
            <a:avLst/>
          </a:prstGeom>
        </p:spPr>
        <p:txBody>
          <a:bodyPr vert="horz" wrap="square" lIns="0" tIns="21431" rIns="0" bIns="0" rtlCol="0">
            <a:spAutoFit/>
          </a:bodyPr>
          <a:lstStyle/>
          <a:p>
            <a:pPr marL="9525" marR="3810" algn="ctr">
              <a:lnSpc>
                <a:spcPct val="91300"/>
              </a:lnSpc>
              <a:spcBef>
                <a:spcPts val="169"/>
              </a:spcBef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через операторов почтовой </a:t>
            </a:r>
            <a:r>
              <a:rPr sz="900" spc="-30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связи общего пользования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заказным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письмом</a:t>
            </a:r>
            <a:r>
              <a:rPr sz="9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endParaRPr sz="900" dirty="0">
              <a:latin typeface="Verdana"/>
              <a:cs typeface="Verdana"/>
            </a:endParaRPr>
          </a:p>
          <a:p>
            <a:pPr algn="ctr">
              <a:lnSpc>
                <a:spcPts val="990"/>
              </a:lnSpc>
            </a:pP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уведомлением</a:t>
            </a:r>
            <a:r>
              <a:rPr sz="900" spc="-2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900" spc="-1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900" spc="-4" dirty="0">
                <a:solidFill>
                  <a:srgbClr val="FFFFFF"/>
                </a:solidFill>
                <a:latin typeface="Verdana"/>
                <a:cs typeface="Verdana"/>
              </a:rPr>
              <a:t>вручении</a:t>
            </a:r>
            <a:endParaRPr sz="900" dirty="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454345" y="2948334"/>
            <a:ext cx="1800225" cy="1493330"/>
            <a:chOff x="5828792" y="3526408"/>
            <a:chExt cx="2400300" cy="1991106"/>
          </a:xfrm>
        </p:grpSpPr>
        <p:sp>
          <p:nvSpPr>
            <p:cNvPr id="21" name="object 21"/>
            <p:cNvSpPr/>
            <p:nvPr/>
          </p:nvSpPr>
          <p:spPr>
            <a:xfrm>
              <a:off x="6941088" y="4720589"/>
              <a:ext cx="130175" cy="796925"/>
            </a:xfrm>
            <a:custGeom>
              <a:avLst/>
              <a:gdLst/>
              <a:ahLst/>
              <a:cxnLst/>
              <a:rect l="l" t="t" r="r" b="b"/>
              <a:pathLst>
                <a:path w="130175" h="796925">
                  <a:moveTo>
                    <a:pt x="129762" y="796925"/>
                  </a:moveTo>
                  <a:lnTo>
                    <a:pt x="111003" y="749415"/>
                  </a:lnTo>
                  <a:lnTo>
                    <a:pt x="93688" y="701445"/>
                  </a:lnTo>
                  <a:lnTo>
                    <a:pt x="77820" y="653047"/>
                  </a:lnTo>
                  <a:lnTo>
                    <a:pt x="63407" y="604254"/>
                  </a:lnTo>
                  <a:lnTo>
                    <a:pt x="50452" y="555099"/>
                  </a:lnTo>
                  <a:lnTo>
                    <a:pt x="38963" y="505616"/>
                  </a:lnTo>
                  <a:lnTo>
                    <a:pt x="28943" y="455837"/>
                  </a:lnTo>
                  <a:lnTo>
                    <a:pt x="20399" y="405796"/>
                  </a:lnTo>
                  <a:lnTo>
                    <a:pt x="13336" y="355526"/>
                  </a:lnTo>
                  <a:lnTo>
                    <a:pt x="7759" y="305060"/>
                  </a:lnTo>
                  <a:lnTo>
                    <a:pt x="3674" y="254431"/>
                  </a:lnTo>
                  <a:lnTo>
                    <a:pt x="1085" y="203672"/>
                  </a:lnTo>
                  <a:lnTo>
                    <a:pt x="0" y="152816"/>
                  </a:lnTo>
                  <a:lnTo>
                    <a:pt x="421" y="101897"/>
                  </a:lnTo>
                  <a:lnTo>
                    <a:pt x="2357" y="50947"/>
                  </a:lnTo>
                  <a:lnTo>
                    <a:pt x="5810" y="0"/>
                  </a:lnTo>
                </a:path>
              </a:pathLst>
            </a:custGeom>
            <a:ln w="9524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28792" y="3851528"/>
              <a:ext cx="2400300" cy="861060"/>
            </a:xfrm>
            <a:custGeom>
              <a:avLst/>
              <a:gdLst/>
              <a:ahLst/>
              <a:cxnLst/>
              <a:rect l="l" t="t" r="r" b="b"/>
              <a:pathLst>
                <a:path w="240030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10" y="0"/>
                  </a:lnTo>
                  <a:lnTo>
                    <a:pt x="2256536" y="0"/>
                  </a:lnTo>
                  <a:lnTo>
                    <a:pt x="2301892" y="7304"/>
                  </a:lnTo>
                  <a:lnTo>
                    <a:pt x="2341286" y="27647"/>
                  </a:lnTo>
                  <a:lnTo>
                    <a:pt x="2372353" y="58677"/>
                  </a:lnTo>
                  <a:lnTo>
                    <a:pt x="2392728" y="98039"/>
                  </a:lnTo>
                  <a:lnTo>
                    <a:pt x="2400046" y="143383"/>
                  </a:lnTo>
                  <a:lnTo>
                    <a:pt x="2400046" y="717423"/>
                  </a:lnTo>
                  <a:lnTo>
                    <a:pt x="2392728" y="762779"/>
                  </a:lnTo>
                  <a:lnTo>
                    <a:pt x="2372353" y="802173"/>
                  </a:lnTo>
                  <a:lnTo>
                    <a:pt x="2341286" y="833240"/>
                  </a:lnTo>
                  <a:lnTo>
                    <a:pt x="2301892" y="853615"/>
                  </a:lnTo>
                  <a:lnTo>
                    <a:pt x="2256536" y="860933"/>
                  </a:lnTo>
                  <a:lnTo>
                    <a:pt x="143510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25206" y="3526408"/>
              <a:ext cx="441959" cy="321310"/>
            </a:xfrm>
            <a:custGeom>
              <a:avLst/>
              <a:gdLst/>
              <a:ahLst/>
              <a:cxnLst/>
              <a:rect l="l" t="t" r="r" b="b"/>
              <a:pathLst>
                <a:path w="441959" h="321310">
                  <a:moveTo>
                    <a:pt x="0" y="321055"/>
                  </a:moveTo>
                  <a:lnTo>
                    <a:pt x="35749" y="286189"/>
                  </a:lnTo>
                  <a:lnTo>
                    <a:pt x="72462" y="252401"/>
                  </a:lnTo>
                  <a:lnTo>
                    <a:pt x="110112" y="219709"/>
                  </a:lnTo>
                  <a:lnTo>
                    <a:pt x="148674" y="188134"/>
                  </a:lnTo>
                  <a:lnTo>
                    <a:pt x="188121" y="157694"/>
                  </a:lnTo>
                  <a:lnTo>
                    <a:pt x="228428" y="128410"/>
                  </a:lnTo>
                  <a:lnTo>
                    <a:pt x="269569" y="100300"/>
                  </a:lnTo>
                  <a:lnTo>
                    <a:pt x="311518" y="73385"/>
                  </a:lnTo>
                  <a:lnTo>
                    <a:pt x="354250" y="47684"/>
                  </a:lnTo>
                  <a:lnTo>
                    <a:pt x="397739" y="23215"/>
                  </a:lnTo>
                  <a:lnTo>
                    <a:pt x="441960" y="0"/>
                  </a:lnTo>
                </a:path>
              </a:pathLst>
            </a:custGeom>
            <a:ln w="9525">
              <a:solidFill>
                <a:srgbClr val="F795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1125233" y="1200076"/>
            <a:ext cx="3288506" cy="1446588"/>
          </a:xfrm>
          <a:custGeom>
            <a:avLst/>
            <a:gdLst/>
            <a:ahLst/>
            <a:cxnLst/>
            <a:rect l="l" t="t" r="r" b="b"/>
            <a:pathLst>
              <a:path w="4384675" h="1298575">
                <a:moveTo>
                  <a:pt x="0" y="649223"/>
                </a:moveTo>
                <a:lnTo>
                  <a:pt x="4482" y="607371"/>
                </a:lnTo>
                <a:lnTo>
                  <a:pt x="17749" y="566225"/>
                </a:lnTo>
                <a:lnTo>
                  <a:pt x="39528" y="525866"/>
                </a:lnTo>
                <a:lnTo>
                  <a:pt x="69547" y="486374"/>
                </a:lnTo>
                <a:lnTo>
                  <a:pt x="107533" y="447831"/>
                </a:lnTo>
                <a:lnTo>
                  <a:pt x="153214" y="410317"/>
                </a:lnTo>
                <a:lnTo>
                  <a:pt x="206319" y="373913"/>
                </a:lnTo>
                <a:lnTo>
                  <a:pt x="266574" y="338699"/>
                </a:lnTo>
                <a:lnTo>
                  <a:pt x="333708" y="304756"/>
                </a:lnTo>
                <a:lnTo>
                  <a:pt x="369769" y="288286"/>
                </a:lnTo>
                <a:lnTo>
                  <a:pt x="407448" y="272165"/>
                </a:lnTo>
                <a:lnTo>
                  <a:pt x="446711" y="256401"/>
                </a:lnTo>
                <a:lnTo>
                  <a:pt x="487523" y="241005"/>
                </a:lnTo>
                <a:lnTo>
                  <a:pt x="529851" y="225988"/>
                </a:lnTo>
                <a:lnTo>
                  <a:pt x="573660" y="211359"/>
                </a:lnTo>
                <a:lnTo>
                  <a:pt x="618916" y="197129"/>
                </a:lnTo>
                <a:lnTo>
                  <a:pt x="665586" y="183307"/>
                </a:lnTo>
                <a:lnTo>
                  <a:pt x="713635" y="169903"/>
                </a:lnTo>
                <a:lnTo>
                  <a:pt x="763030" y="156928"/>
                </a:lnTo>
                <a:lnTo>
                  <a:pt x="813736" y="144392"/>
                </a:lnTo>
                <a:lnTo>
                  <a:pt x="865720" y="132305"/>
                </a:lnTo>
                <a:lnTo>
                  <a:pt x="918946" y="120677"/>
                </a:lnTo>
                <a:lnTo>
                  <a:pt x="973382" y="109517"/>
                </a:lnTo>
                <a:lnTo>
                  <a:pt x="1028994" y="98837"/>
                </a:lnTo>
                <a:lnTo>
                  <a:pt x="1085746" y="88646"/>
                </a:lnTo>
                <a:lnTo>
                  <a:pt x="1143606" y="78953"/>
                </a:lnTo>
                <a:lnTo>
                  <a:pt x="1202538" y="69771"/>
                </a:lnTo>
                <a:lnTo>
                  <a:pt x="1262510" y="61107"/>
                </a:lnTo>
                <a:lnTo>
                  <a:pt x="1323487" y="52973"/>
                </a:lnTo>
                <a:lnTo>
                  <a:pt x="1385435" y="45379"/>
                </a:lnTo>
                <a:lnTo>
                  <a:pt x="1448321" y="38334"/>
                </a:lnTo>
                <a:lnTo>
                  <a:pt x="1512109" y="31849"/>
                </a:lnTo>
                <a:lnTo>
                  <a:pt x="1576766" y="25934"/>
                </a:lnTo>
                <a:lnTo>
                  <a:pt x="1642258" y="20598"/>
                </a:lnTo>
                <a:lnTo>
                  <a:pt x="1708551" y="15853"/>
                </a:lnTo>
                <a:lnTo>
                  <a:pt x="1775611" y="11707"/>
                </a:lnTo>
                <a:lnTo>
                  <a:pt x="1843404" y="8172"/>
                </a:lnTo>
                <a:lnTo>
                  <a:pt x="1911896" y="5257"/>
                </a:lnTo>
                <a:lnTo>
                  <a:pt x="1981053" y="2972"/>
                </a:lnTo>
                <a:lnTo>
                  <a:pt x="2050841" y="1327"/>
                </a:lnTo>
                <a:lnTo>
                  <a:pt x="2121225" y="333"/>
                </a:lnTo>
                <a:lnTo>
                  <a:pt x="2192172" y="0"/>
                </a:lnTo>
                <a:lnTo>
                  <a:pt x="2263119" y="333"/>
                </a:lnTo>
                <a:lnTo>
                  <a:pt x="2333503" y="1327"/>
                </a:lnTo>
                <a:lnTo>
                  <a:pt x="2403291" y="2972"/>
                </a:lnTo>
                <a:lnTo>
                  <a:pt x="2472447" y="5257"/>
                </a:lnTo>
                <a:lnTo>
                  <a:pt x="2540939" y="8172"/>
                </a:lnTo>
                <a:lnTo>
                  <a:pt x="2608731" y="11707"/>
                </a:lnTo>
                <a:lnTo>
                  <a:pt x="2675791" y="15853"/>
                </a:lnTo>
                <a:lnTo>
                  <a:pt x="2742084" y="20598"/>
                </a:lnTo>
                <a:lnTo>
                  <a:pt x="2807576" y="25934"/>
                </a:lnTo>
                <a:lnTo>
                  <a:pt x="2872232" y="31849"/>
                </a:lnTo>
                <a:lnTo>
                  <a:pt x="2936020" y="38334"/>
                </a:lnTo>
                <a:lnTo>
                  <a:pt x="2998905" y="45379"/>
                </a:lnTo>
                <a:lnTo>
                  <a:pt x="3060852" y="52973"/>
                </a:lnTo>
                <a:lnTo>
                  <a:pt x="3121829" y="61107"/>
                </a:lnTo>
                <a:lnTo>
                  <a:pt x="3181800" y="69771"/>
                </a:lnTo>
                <a:lnTo>
                  <a:pt x="3240732" y="78953"/>
                </a:lnTo>
                <a:lnTo>
                  <a:pt x="3298591" y="88645"/>
                </a:lnTo>
                <a:lnTo>
                  <a:pt x="3355343" y="98837"/>
                </a:lnTo>
                <a:lnTo>
                  <a:pt x="3410953" y="109517"/>
                </a:lnTo>
                <a:lnTo>
                  <a:pt x="3465389" y="120677"/>
                </a:lnTo>
                <a:lnTo>
                  <a:pt x="3518615" y="132305"/>
                </a:lnTo>
                <a:lnTo>
                  <a:pt x="3570597" y="144392"/>
                </a:lnTo>
                <a:lnTo>
                  <a:pt x="3621303" y="156928"/>
                </a:lnTo>
                <a:lnTo>
                  <a:pt x="3670697" y="169903"/>
                </a:lnTo>
                <a:lnTo>
                  <a:pt x="3718745" y="183307"/>
                </a:lnTo>
                <a:lnTo>
                  <a:pt x="3765415" y="197129"/>
                </a:lnTo>
                <a:lnTo>
                  <a:pt x="3810670" y="211359"/>
                </a:lnTo>
                <a:lnTo>
                  <a:pt x="3854479" y="225988"/>
                </a:lnTo>
                <a:lnTo>
                  <a:pt x="3896806" y="241005"/>
                </a:lnTo>
                <a:lnTo>
                  <a:pt x="3937617" y="256401"/>
                </a:lnTo>
                <a:lnTo>
                  <a:pt x="3976879" y="272165"/>
                </a:lnTo>
                <a:lnTo>
                  <a:pt x="4014557" y="288286"/>
                </a:lnTo>
                <a:lnTo>
                  <a:pt x="4050618" y="304756"/>
                </a:lnTo>
                <a:lnTo>
                  <a:pt x="4085027" y="321563"/>
                </a:lnTo>
                <a:lnTo>
                  <a:pt x="4148754" y="356152"/>
                </a:lnTo>
                <a:lnTo>
                  <a:pt x="4205467" y="391971"/>
                </a:lnTo>
                <a:lnTo>
                  <a:pt x="4254893" y="428941"/>
                </a:lnTo>
                <a:lnTo>
                  <a:pt x="4296760" y="466979"/>
                </a:lnTo>
                <a:lnTo>
                  <a:pt x="4330795" y="506006"/>
                </a:lnTo>
                <a:lnTo>
                  <a:pt x="4356727" y="545942"/>
                </a:lnTo>
                <a:lnTo>
                  <a:pt x="4374284" y="586704"/>
                </a:lnTo>
                <a:lnTo>
                  <a:pt x="4383193" y="628214"/>
                </a:lnTo>
                <a:lnTo>
                  <a:pt x="4384319" y="649223"/>
                </a:lnTo>
                <a:lnTo>
                  <a:pt x="4383193" y="670233"/>
                </a:lnTo>
                <a:lnTo>
                  <a:pt x="4374284" y="711741"/>
                </a:lnTo>
                <a:lnTo>
                  <a:pt x="4356727" y="752502"/>
                </a:lnTo>
                <a:lnTo>
                  <a:pt x="4330795" y="792434"/>
                </a:lnTo>
                <a:lnTo>
                  <a:pt x="4296760" y="831457"/>
                </a:lnTo>
                <a:lnTo>
                  <a:pt x="4254893" y="869491"/>
                </a:lnTo>
                <a:lnTo>
                  <a:pt x="4205467" y="906455"/>
                </a:lnTo>
                <a:lnTo>
                  <a:pt x="4148754" y="942268"/>
                </a:lnTo>
                <a:lnTo>
                  <a:pt x="4085027" y="976851"/>
                </a:lnTo>
                <a:lnTo>
                  <a:pt x="4050618" y="993655"/>
                </a:lnTo>
                <a:lnTo>
                  <a:pt x="4014557" y="1010121"/>
                </a:lnTo>
                <a:lnTo>
                  <a:pt x="3976879" y="1026239"/>
                </a:lnTo>
                <a:lnTo>
                  <a:pt x="3937617" y="1041999"/>
                </a:lnTo>
                <a:lnTo>
                  <a:pt x="3896806" y="1057391"/>
                </a:lnTo>
                <a:lnTo>
                  <a:pt x="3854479" y="1072405"/>
                </a:lnTo>
                <a:lnTo>
                  <a:pt x="3810670" y="1087030"/>
                </a:lnTo>
                <a:lnTo>
                  <a:pt x="3765415" y="1101257"/>
                </a:lnTo>
                <a:lnTo>
                  <a:pt x="3718745" y="1115075"/>
                </a:lnTo>
                <a:lnTo>
                  <a:pt x="3670697" y="1128475"/>
                </a:lnTo>
                <a:lnTo>
                  <a:pt x="3621303" y="1141446"/>
                </a:lnTo>
                <a:lnTo>
                  <a:pt x="3570597" y="1153978"/>
                </a:lnTo>
                <a:lnTo>
                  <a:pt x="3518615" y="1166062"/>
                </a:lnTo>
                <a:lnTo>
                  <a:pt x="3465389" y="1177687"/>
                </a:lnTo>
                <a:lnTo>
                  <a:pt x="3410953" y="1188843"/>
                </a:lnTo>
                <a:lnTo>
                  <a:pt x="3355343" y="1199520"/>
                </a:lnTo>
                <a:lnTo>
                  <a:pt x="3298591" y="1209707"/>
                </a:lnTo>
                <a:lnTo>
                  <a:pt x="3240732" y="1219396"/>
                </a:lnTo>
                <a:lnTo>
                  <a:pt x="3181800" y="1228576"/>
                </a:lnTo>
                <a:lnTo>
                  <a:pt x="3121829" y="1237236"/>
                </a:lnTo>
                <a:lnTo>
                  <a:pt x="3060852" y="1245367"/>
                </a:lnTo>
                <a:lnTo>
                  <a:pt x="2998905" y="1252959"/>
                </a:lnTo>
                <a:lnTo>
                  <a:pt x="2936020" y="1260001"/>
                </a:lnTo>
                <a:lnTo>
                  <a:pt x="2872232" y="1266484"/>
                </a:lnTo>
                <a:lnTo>
                  <a:pt x="2807576" y="1272397"/>
                </a:lnTo>
                <a:lnTo>
                  <a:pt x="2742084" y="1277730"/>
                </a:lnTo>
                <a:lnTo>
                  <a:pt x="2675791" y="1282474"/>
                </a:lnTo>
                <a:lnTo>
                  <a:pt x="2608731" y="1286618"/>
                </a:lnTo>
                <a:lnTo>
                  <a:pt x="2540939" y="1290152"/>
                </a:lnTo>
                <a:lnTo>
                  <a:pt x="2472447" y="1293065"/>
                </a:lnTo>
                <a:lnTo>
                  <a:pt x="2403291" y="1295349"/>
                </a:lnTo>
                <a:lnTo>
                  <a:pt x="2333503" y="1296993"/>
                </a:lnTo>
                <a:lnTo>
                  <a:pt x="2263119" y="1297987"/>
                </a:lnTo>
                <a:lnTo>
                  <a:pt x="2192172" y="1298320"/>
                </a:lnTo>
                <a:lnTo>
                  <a:pt x="2121225" y="1297987"/>
                </a:lnTo>
                <a:lnTo>
                  <a:pt x="2050841" y="1296993"/>
                </a:lnTo>
                <a:lnTo>
                  <a:pt x="1981053" y="1295349"/>
                </a:lnTo>
                <a:lnTo>
                  <a:pt x="1911896" y="1293065"/>
                </a:lnTo>
                <a:lnTo>
                  <a:pt x="1843404" y="1290152"/>
                </a:lnTo>
                <a:lnTo>
                  <a:pt x="1775611" y="1286618"/>
                </a:lnTo>
                <a:lnTo>
                  <a:pt x="1708551" y="1282474"/>
                </a:lnTo>
                <a:lnTo>
                  <a:pt x="1642258" y="1277730"/>
                </a:lnTo>
                <a:lnTo>
                  <a:pt x="1576766" y="1272397"/>
                </a:lnTo>
                <a:lnTo>
                  <a:pt x="1512109" y="1266484"/>
                </a:lnTo>
                <a:lnTo>
                  <a:pt x="1448321" y="1260001"/>
                </a:lnTo>
                <a:lnTo>
                  <a:pt x="1385435" y="1252959"/>
                </a:lnTo>
                <a:lnTo>
                  <a:pt x="1323487" y="1245367"/>
                </a:lnTo>
                <a:lnTo>
                  <a:pt x="1262510" y="1237236"/>
                </a:lnTo>
                <a:lnTo>
                  <a:pt x="1202538" y="1228576"/>
                </a:lnTo>
                <a:lnTo>
                  <a:pt x="1143606" y="1219396"/>
                </a:lnTo>
                <a:lnTo>
                  <a:pt x="1085746" y="1209707"/>
                </a:lnTo>
                <a:lnTo>
                  <a:pt x="1028994" y="1199520"/>
                </a:lnTo>
                <a:lnTo>
                  <a:pt x="973382" y="1188843"/>
                </a:lnTo>
                <a:lnTo>
                  <a:pt x="918946" y="1177687"/>
                </a:lnTo>
                <a:lnTo>
                  <a:pt x="865720" y="1166062"/>
                </a:lnTo>
                <a:lnTo>
                  <a:pt x="813736" y="1153978"/>
                </a:lnTo>
                <a:lnTo>
                  <a:pt x="763030" y="1141446"/>
                </a:lnTo>
                <a:lnTo>
                  <a:pt x="713635" y="1128475"/>
                </a:lnTo>
                <a:lnTo>
                  <a:pt x="665586" y="1115075"/>
                </a:lnTo>
                <a:lnTo>
                  <a:pt x="618916" y="1101257"/>
                </a:lnTo>
                <a:lnTo>
                  <a:pt x="573660" y="1087030"/>
                </a:lnTo>
                <a:lnTo>
                  <a:pt x="529851" y="1072405"/>
                </a:lnTo>
                <a:lnTo>
                  <a:pt x="487523" y="1057391"/>
                </a:lnTo>
                <a:lnTo>
                  <a:pt x="446711" y="1041999"/>
                </a:lnTo>
                <a:lnTo>
                  <a:pt x="407448" y="1026239"/>
                </a:lnTo>
                <a:lnTo>
                  <a:pt x="369769" y="1010121"/>
                </a:lnTo>
                <a:lnTo>
                  <a:pt x="333708" y="993655"/>
                </a:lnTo>
                <a:lnTo>
                  <a:pt x="299298" y="976851"/>
                </a:lnTo>
                <a:lnTo>
                  <a:pt x="235569" y="942268"/>
                </a:lnTo>
                <a:lnTo>
                  <a:pt x="178855" y="906455"/>
                </a:lnTo>
                <a:lnTo>
                  <a:pt x="129429" y="869491"/>
                </a:lnTo>
                <a:lnTo>
                  <a:pt x="87561" y="831457"/>
                </a:lnTo>
                <a:lnTo>
                  <a:pt x="53524" y="792434"/>
                </a:lnTo>
                <a:lnTo>
                  <a:pt x="27592" y="752502"/>
                </a:lnTo>
                <a:lnTo>
                  <a:pt x="10035" y="711741"/>
                </a:lnTo>
                <a:lnTo>
                  <a:pt x="1126" y="670233"/>
                </a:lnTo>
                <a:lnTo>
                  <a:pt x="0" y="649223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651180" y="1606937"/>
            <a:ext cx="2200751" cy="6328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76" algn="ctr">
              <a:spcBef>
                <a:spcPts val="75"/>
              </a:spcBef>
            </a:pPr>
            <a:r>
              <a:rPr sz="1350" dirty="0">
                <a:latin typeface="Verdana"/>
                <a:cs typeface="Verdana"/>
              </a:rPr>
              <a:t>Все</a:t>
            </a:r>
            <a:r>
              <a:rPr sz="1350" spc="-38" dirty="0">
                <a:latin typeface="Verdana"/>
                <a:cs typeface="Verdana"/>
              </a:rPr>
              <a:t> </a:t>
            </a:r>
            <a:r>
              <a:rPr sz="1350" spc="-4" dirty="0">
                <a:latin typeface="Verdana"/>
                <a:cs typeface="Verdana"/>
              </a:rPr>
              <a:t>способы</a:t>
            </a:r>
            <a:endParaRPr sz="1350" dirty="0">
              <a:latin typeface="Verdana"/>
              <a:cs typeface="Verdana"/>
            </a:endParaRPr>
          </a:p>
          <a:p>
            <a:pPr marL="1429" algn="ctr"/>
            <a:r>
              <a:rPr sz="1350" spc="-4" dirty="0">
                <a:latin typeface="Verdana"/>
                <a:cs typeface="Verdana"/>
              </a:rPr>
              <a:t>предоставления</a:t>
            </a:r>
            <a:r>
              <a:rPr sz="1350" spc="-15" dirty="0">
                <a:latin typeface="Verdana"/>
                <a:cs typeface="Verdana"/>
              </a:rPr>
              <a:t> </a:t>
            </a:r>
            <a:r>
              <a:rPr sz="1350" dirty="0">
                <a:latin typeface="Verdana"/>
                <a:cs typeface="Verdana"/>
              </a:rPr>
              <a:t>услуги</a:t>
            </a:r>
          </a:p>
          <a:p>
            <a:pPr algn="ctr">
              <a:lnSpc>
                <a:spcPct val="100000"/>
              </a:lnSpc>
            </a:pPr>
            <a:r>
              <a:rPr sz="1350" spc="-4" dirty="0">
                <a:latin typeface="Verdana"/>
                <a:cs typeface="Verdana"/>
              </a:rPr>
              <a:t>заявителю</a:t>
            </a:r>
            <a:r>
              <a:rPr sz="1350" spc="-30" dirty="0">
                <a:latin typeface="Verdana"/>
                <a:cs typeface="Verdana"/>
              </a:rPr>
              <a:t> </a:t>
            </a:r>
            <a:r>
              <a:rPr sz="1350" spc="-4" dirty="0">
                <a:latin typeface="Verdana"/>
                <a:cs typeface="Verdana"/>
              </a:rPr>
              <a:t>равнозначны</a:t>
            </a:r>
            <a:endParaRPr sz="1350" dirty="0">
              <a:latin typeface="Verdana"/>
              <a:cs typeface="Verdan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972139" y="2478785"/>
            <a:ext cx="1030605" cy="517208"/>
            <a:chOff x="10629518" y="3305047"/>
            <a:chExt cx="1374140" cy="689610"/>
          </a:xfrm>
        </p:grpSpPr>
        <p:sp>
          <p:nvSpPr>
            <p:cNvPr id="37" name="object 37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>
                  <a:moveTo>
                    <a:pt x="1237741" y="0"/>
                  </a:moveTo>
                  <a:lnTo>
                    <a:pt x="110616" y="0"/>
                  </a:lnTo>
                  <a:lnTo>
                    <a:pt x="67562" y="8695"/>
                  </a:lnTo>
                  <a:lnTo>
                    <a:pt x="32400" y="32416"/>
                  </a:lnTo>
                  <a:lnTo>
                    <a:pt x="8693" y="67615"/>
                  </a:lnTo>
                  <a:lnTo>
                    <a:pt x="0" y="110743"/>
                  </a:lnTo>
                  <a:lnTo>
                    <a:pt x="0" y="553338"/>
                  </a:lnTo>
                  <a:lnTo>
                    <a:pt x="8693" y="596467"/>
                  </a:lnTo>
                  <a:lnTo>
                    <a:pt x="32400" y="631666"/>
                  </a:lnTo>
                  <a:lnTo>
                    <a:pt x="67562" y="655387"/>
                  </a:lnTo>
                  <a:lnTo>
                    <a:pt x="110616" y="664082"/>
                  </a:lnTo>
                  <a:lnTo>
                    <a:pt x="1237741" y="664082"/>
                  </a:lnTo>
                  <a:lnTo>
                    <a:pt x="1280796" y="655387"/>
                  </a:lnTo>
                  <a:lnTo>
                    <a:pt x="1315958" y="631666"/>
                  </a:lnTo>
                  <a:lnTo>
                    <a:pt x="1339665" y="596467"/>
                  </a:lnTo>
                  <a:lnTo>
                    <a:pt x="1348358" y="553338"/>
                  </a:lnTo>
                  <a:lnTo>
                    <a:pt x="1348358" y="110743"/>
                  </a:lnTo>
                  <a:lnTo>
                    <a:pt x="1339665" y="67615"/>
                  </a:lnTo>
                  <a:lnTo>
                    <a:pt x="1315958" y="32416"/>
                  </a:lnTo>
                  <a:lnTo>
                    <a:pt x="1280796" y="8695"/>
                  </a:lnTo>
                  <a:lnTo>
                    <a:pt x="1237741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642218" y="3317747"/>
              <a:ext cx="1348740" cy="664210"/>
            </a:xfrm>
            <a:custGeom>
              <a:avLst/>
              <a:gdLst/>
              <a:ahLst/>
              <a:cxnLst/>
              <a:rect l="l" t="t" r="r" b="b"/>
              <a:pathLst>
                <a:path w="1348740" h="664210">
                  <a:moveTo>
                    <a:pt x="0" y="110743"/>
                  </a:moveTo>
                  <a:lnTo>
                    <a:pt x="8693" y="67615"/>
                  </a:lnTo>
                  <a:lnTo>
                    <a:pt x="32400" y="32416"/>
                  </a:lnTo>
                  <a:lnTo>
                    <a:pt x="67562" y="8695"/>
                  </a:lnTo>
                  <a:lnTo>
                    <a:pt x="110616" y="0"/>
                  </a:lnTo>
                  <a:lnTo>
                    <a:pt x="1237741" y="0"/>
                  </a:lnTo>
                  <a:lnTo>
                    <a:pt x="1280796" y="8695"/>
                  </a:lnTo>
                  <a:lnTo>
                    <a:pt x="1315958" y="32416"/>
                  </a:lnTo>
                  <a:lnTo>
                    <a:pt x="1339665" y="67615"/>
                  </a:lnTo>
                  <a:lnTo>
                    <a:pt x="1348358" y="110743"/>
                  </a:lnTo>
                  <a:lnTo>
                    <a:pt x="1348358" y="553338"/>
                  </a:lnTo>
                  <a:lnTo>
                    <a:pt x="1339665" y="596467"/>
                  </a:lnTo>
                  <a:lnTo>
                    <a:pt x="1315958" y="631666"/>
                  </a:lnTo>
                  <a:lnTo>
                    <a:pt x="1280796" y="655387"/>
                  </a:lnTo>
                  <a:lnTo>
                    <a:pt x="1237741" y="664082"/>
                  </a:lnTo>
                  <a:lnTo>
                    <a:pt x="110616" y="664082"/>
                  </a:lnTo>
                  <a:lnTo>
                    <a:pt x="67562" y="655387"/>
                  </a:lnTo>
                  <a:lnTo>
                    <a:pt x="32400" y="631666"/>
                  </a:lnTo>
                  <a:lnTo>
                    <a:pt x="8693" y="596467"/>
                  </a:lnTo>
                  <a:lnTo>
                    <a:pt x="0" y="553338"/>
                  </a:lnTo>
                  <a:lnTo>
                    <a:pt x="0" y="110743"/>
                  </a:lnTo>
                  <a:close/>
                </a:path>
              </a:pathLst>
            </a:custGeom>
            <a:ln w="25399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078819" y="2536888"/>
            <a:ext cx="818674" cy="39097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algn="ctr">
              <a:spcBef>
                <a:spcPts val="79"/>
              </a:spcBef>
            </a:pPr>
            <a:r>
              <a:rPr sz="825" dirty="0">
                <a:latin typeface="Verdana"/>
                <a:cs typeface="Verdana"/>
              </a:rPr>
              <a:t>О</a:t>
            </a:r>
            <a:r>
              <a:rPr lang="ru-RU" sz="825" dirty="0">
                <a:latin typeface="Verdana"/>
                <a:cs typeface="Verdana"/>
              </a:rPr>
              <a:t>О </a:t>
            </a:r>
            <a:endParaRPr sz="825" dirty="0">
              <a:latin typeface="Verdana"/>
              <a:cs typeface="Verdana"/>
            </a:endParaRPr>
          </a:p>
          <a:p>
            <a:pPr marL="9525" marR="3810" algn="ctr"/>
            <a:r>
              <a:rPr sz="825" spc="-8" dirty="0" err="1">
                <a:latin typeface="Verdana"/>
                <a:cs typeface="Verdana"/>
              </a:rPr>
              <a:t>у</a:t>
            </a:r>
            <a:r>
              <a:rPr sz="825" spc="-4" dirty="0" err="1">
                <a:latin typeface="Verdana"/>
                <a:cs typeface="Verdana"/>
              </a:rPr>
              <a:t>ста</a:t>
            </a:r>
            <a:r>
              <a:rPr sz="825" dirty="0" err="1">
                <a:latin typeface="Verdana"/>
                <a:cs typeface="Verdana"/>
              </a:rPr>
              <a:t>н</a:t>
            </a:r>
            <a:r>
              <a:rPr sz="825" spc="-4" dirty="0" err="1">
                <a:latin typeface="Verdana"/>
                <a:cs typeface="Verdana"/>
              </a:rPr>
              <a:t>а</a:t>
            </a:r>
            <a:r>
              <a:rPr sz="825" dirty="0" err="1">
                <a:latin typeface="Verdana"/>
                <a:cs typeface="Verdana"/>
              </a:rPr>
              <a:t>вли</a:t>
            </a:r>
            <a:r>
              <a:rPr sz="825" spc="4" dirty="0" err="1">
                <a:latin typeface="Verdana"/>
                <a:cs typeface="Verdana"/>
              </a:rPr>
              <a:t>в</a:t>
            </a:r>
            <a:r>
              <a:rPr sz="825" spc="-4" dirty="0" err="1">
                <a:latin typeface="Verdana"/>
                <a:cs typeface="Verdana"/>
              </a:rPr>
              <a:t>а</a:t>
            </a:r>
            <a:r>
              <a:rPr sz="825" dirty="0" err="1">
                <a:latin typeface="Verdana"/>
                <a:cs typeface="Verdana"/>
              </a:rPr>
              <a:t>ет</a:t>
            </a:r>
            <a:r>
              <a:rPr sz="825" dirty="0">
                <a:latin typeface="Verdana"/>
                <a:cs typeface="Verdana"/>
              </a:rPr>
              <a:t>  </a:t>
            </a:r>
            <a:r>
              <a:rPr sz="825" spc="-4" dirty="0">
                <a:latin typeface="Verdana"/>
                <a:cs typeface="Verdana"/>
              </a:rPr>
              <a:t>график</a:t>
            </a:r>
            <a:endParaRPr sz="825" dirty="0">
              <a:latin typeface="Verdana"/>
              <a:cs typeface="Verdan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212506" y="1059582"/>
            <a:ext cx="3596164" cy="280988"/>
          </a:xfrm>
          <a:custGeom>
            <a:avLst/>
            <a:gdLst/>
            <a:ahLst/>
            <a:cxnLst/>
            <a:rect l="l" t="t" r="r" b="b"/>
            <a:pathLst>
              <a:path w="4794884" h="374650">
                <a:moveTo>
                  <a:pt x="0" y="62484"/>
                </a:moveTo>
                <a:lnTo>
                  <a:pt x="4903" y="38147"/>
                </a:lnTo>
                <a:lnTo>
                  <a:pt x="18272" y="18287"/>
                </a:lnTo>
                <a:lnTo>
                  <a:pt x="38094" y="4905"/>
                </a:lnTo>
                <a:lnTo>
                  <a:pt x="62356" y="0"/>
                </a:lnTo>
                <a:lnTo>
                  <a:pt x="4732274" y="0"/>
                </a:lnTo>
                <a:lnTo>
                  <a:pt x="4756610" y="4905"/>
                </a:lnTo>
                <a:lnTo>
                  <a:pt x="4776470" y="18287"/>
                </a:lnTo>
                <a:lnTo>
                  <a:pt x="4789852" y="38147"/>
                </a:lnTo>
                <a:lnTo>
                  <a:pt x="4794758" y="62484"/>
                </a:lnTo>
                <a:lnTo>
                  <a:pt x="4794758" y="312165"/>
                </a:lnTo>
                <a:lnTo>
                  <a:pt x="4789852" y="336428"/>
                </a:lnTo>
                <a:lnTo>
                  <a:pt x="4776470" y="356250"/>
                </a:lnTo>
                <a:lnTo>
                  <a:pt x="4756610" y="369619"/>
                </a:lnTo>
                <a:lnTo>
                  <a:pt x="4732274" y="374523"/>
                </a:lnTo>
                <a:lnTo>
                  <a:pt x="62356" y="374523"/>
                </a:lnTo>
                <a:lnTo>
                  <a:pt x="38094" y="369619"/>
                </a:lnTo>
                <a:lnTo>
                  <a:pt x="18272" y="356250"/>
                </a:lnTo>
                <a:lnTo>
                  <a:pt x="4903" y="336428"/>
                </a:lnTo>
                <a:lnTo>
                  <a:pt x="0" y="312165"/>
                </a:lnTo>
                <a:lnTo>
                  <a:pt x="0" y="62484"/>
                </a:lnTo>
                <a:close/>
              </a:path>
            </a:pathLst>
          </a:custGeom>
          <a:ln w="254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262081" y="1103174"/>
            <a:ext cx="3293269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spc="-4" dirty="0">
                <a:solidFill>
                  <a:schemeClr val="tx2">
                    <a:lumMod val="50000"/>
                  </a:schemeClr>
                </a:solidFill>
                <a:latin typeface="Verdana"/>
                <a:cs typeface="Verdana"/>
              </a:rPr>
              <a:t>Начало</a:t>
            </a:r>
            <a:r>
              <a:rPr sz="1200" spc="-8" dirty="0">
                <a:solidFill>
                  <a:schemeClr val="tx2">
                    <a:lumMod val="50000"/>
                  </a:schemeClr>
                </a:solidFill>
                <a:latin typeface="Verdana"/>
                <a:cs typeface="Verdana"/>
              </a:rPr>
              <a:t> приема</a:t>
            </a:r>
            <a:r>
              <a:rPr sz="1200" spc="4" dirty="0">
                <a:solidFill>
                  <a:schemeClr val="tx2">
                    <a:lumMod val="50000"/>
                  </a:schemeClr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chemeClr val="tx2">
                    <a:lumMod val="50000"/>
                  </a:schemeClr>
                </a:solidFill>
                <a:latin typeface="Verdana"/>
                <a:cs typeface="Verdana"/>
              </a:rPr>
              <a:t>заявлений</a:t>
            </a:r>
            <a:r>
              <a:rPr sz="1200" spc="11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200" spc="-4" dirty="0">
                <a:solidFill>
                  <a:srgbClr val="C00000"/>
                </a:solidFill>
                <a:latin typeface="Verdana"/>
                <a:cs typeface="Verdana"/>
              </a:rPr>
              <a:t>–</a:t>
            </a:r>
            <a:r>
              <a:rPr sz="1200" spc="-11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ru-RU" sz="1200" b="1" spc="-4" dirty="0">
                <a:solidFill>
                  <a:srgbClr val="C00000"/>
                </a:solidFill>
                <a:latin typeface="Verdana"/>
                <a:cs typeface="Verdana"/>
              </a:rPr>
              <a:t>01</a:t>
            </a:r>
            <a:r>
              <a:rPr sz="1200" b="1" spc="-4" dirty="0">
                <a:solidFill>
                  <a:srgbClr val="C00000"/>
                </a:solidFill>
                <a:latin typeface="Verdana"/>
                <a:cs typeface="Verdana"/>
              </a:rPr>
              <a:t>.0</a:t>
            </a:r>
            <a:r>
              <a:rPr lang="ru-RU" sz="1200" b="1" spc="-4" dirty="0">
                <a:solidFill>
                  <a:srgbClr val="C00000"/>
                </a:solidFill>
                <a:latin typeface="Verdana"/>
                <a:cs typeface="Verdana"/>
              </a:rPr>
              <a:t>4</a:t>
            </a:r>
            <a:r>
              <a:rPr sz="1200" b="1" spc="-4" dirty="0">
                <a:solidFill>
                  <a:srgbClr val="C00000"/>
                </a:solidFill>
                <a:latin typeface="Verdana"/>
                <a:cs typeface="Verdana"/>
              </a:rPr>
              <a:t>.202</a:t>
            </a:r>
            <a:r>
              <a:rPr lang="ru-RU" sz="1200" b="1" spc="-4" dirty="0">
                <a:solidFill>
                  <a:srgbClr val="C00000"/>
                </a:solidFill>
                <a:latin typeface="Verdana"/>
                <a:cs typeface="Verdana"/>
              </a:rPr>
              <a:t>4</a:t>
            </a:r>
            <a:endParaRPr sz="1200" dirty="0">
              <a:solidFill>
                <a:srgbClr val="C00000"/>
              </a:solidFill>
              <a:latin typeface="Verdana"/>
              <a:cs typeface="Verdana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9038" y="4285386"/>
            <a:ext cx="4359167" cy="5736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Важно!  Интеграция РПГУ и ЕПГУ! Не будет дублей заявлений! </a:t>
            </a: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525" y="0"/>
            <a:ext cx="1768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9899674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10585</TotalTime>
  <Words>1394</Words>
  <Application>Microsoft Office PowerPoint</Application>
  <PresentationFormat>Экран (16:9)</PresentationFormat>
  <Paragraphs>171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Arial MT</vt:lpstr>
      <vt:lpstr>Calibri</vt:lpstr>
      <vt:lpstr>PT Serif</vt:lpstr>
      <vt:lpstr>Symbol</vt:lpstr>
      <vt:lpstr>Times New Roman</vt:lpstr>
      <vt:lpstr>Verdana</vt:lpstr>
      <vt:lpstr>Wingdings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 В ПЕРВЫЕ КЛАССЫ ОБРАЗОВАТЕЛЬНЫХ УЧРЕЖДЕНИЙ</vt:lpstr>
      <vt:lpstr>ПРИЕМ В ПЕРВЫЕ КЛАССЫ ОБРАЗОВАТЕЛЬНЫХ УЧРЕЖДЕНИЙ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Сокуры</cp:lastModifiedBy>
  <cp:revision>1093</cp:revision>
  <cp:lastPrinted>2024-03-21T09:44:42Z</cp:lastPrinted>
  <dcterms:created xsi:type="dcterms:W3CDTF">2015-10-13T08:15:21Z</dcterms:created>
  <dcterms:modified xsi:type="dcterms:W3CDTF">2024-03-22T10:31:43Z</dcterms:modified>
</cp:coreProperties>
</file>